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9D7F"/>
    <a:srgbClr val="AE9879"/>
    <a:srgbClr val="C7CBCC"/>
    <a:srgbClr val="A98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7253-E799-6B07-858B-D7A8852B1E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2DB2-B028-BB70-CEF6-1E209A4D9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FA1B5A-A82B-62C4-C724-ABD5DB315E03}"/>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5E9E2077-DE89-A80D-8D31-6B2935B6D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D8776-640E-188D-7371-BBC92F048D9B}"/>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23931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2937-5A43-B563-7CFF-08E9FC206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D6D42-8829-FB22-E5AB-81111E0AF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B859E-205A-F5CC-52F2-8C444D7D6446}"/>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1608D23B-F27D-940C-6654-C9303A3F7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F9780-9C91-AB61-C61D-A22F71CDD327}"/>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62270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AA7CB-62AE-644F-8F33-6BBF76607F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72BA8-050F-97A1-8CB7-F66EB5AD0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1007B-DF48-84D1-A49D-5EAE2B46910D}"/>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A2B86671-1193-13A5-A340-5335CA0A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0AE6-8E66-E684-BB17-6CE66324BAD3}"/>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180682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7491-21E8-588A-BE77-2610A2F6A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14D46-917A-A0F4-D7F1-265B656C5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CDEB2-4716-9AE5-7817-F89B3D408159}"/>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4BA69220-B6D2-4EAA-76A3-F9BC6E760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95BE9-5D8C-CBED-3065-829A3D663A63}"/>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29742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7DC7-3439-E455-600B-BEFE0ED0B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0E1003-BE23-8F79-6E84-05DACD0F9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87992-1923-6C2C-8A6B-473C591F74E1}"/>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BAC5A53B-840C-8273-76AB-50E773450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2AF1C-ECCA-2610-7FA3-80F37C57F01F}"/>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80482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7AEE-0AF4-36B1-BE9F-6EE601F0A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B36FC-7C1D-C8F3-640D-2F8C1BF309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3481C7-88EC-D20C-97C6-D4294FAF01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AFF5E-8254-A529-C039-901E2DCE3094}"/>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6" name="Footer Placeholder 5">
            <a:extLst>
              <a:ext uri="{FF2B5EF4-FFF2-40B4-BE49-F238E27FC236}">
                <a16:creationId xmlns:a16="http://schemas.microsoft.com/office/drawing/2014/main" id="{0F36473A-FC3C-35BE-6204-559DBDE60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FE42B-3A6D-50AE-8F28-B77166FB1DB6}"/>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82616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7ED5-953D-D6CB-F0F7-13B7B9B63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F58DD4-C4F0-1479-4360-1065361AC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646EA-0889-CF6E-7D80-CA3F49077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9F3A0-B354-1F92-339D-87E620593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D2A2A-D12D-8486-2EDB-772EA27E7C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E113B4-00A5-AF3C-93F7-A5CA35FA1387}"/>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8" name="Footer Placeholder 7">
            <a:extLst>
              <a:ext uri="{FF2B5EF4-FFF2-40B4-BE49-F238E27FC236}">
                <a16:creationId xmlns:a16="http://schemas.microsoft.com/office/drawing/2014/main" id="{49943728-AEC2-D2A5-780E-EBAC86EC2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C75227-0A71-4F27-2874-7A9A5AD70A0E}"/>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231611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2D0-78F8-AF17-2B81-029F29F6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012ED-68EA-CC29-1D6A-A42917CD31A0}"/>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4" name="Footer Placeholder 3">
            <a:extLst>
              <a:ext uri="{FF2B5EF4-FFF2-40B4-BE49-F238E27FC236}">
                <a16:creationId xmlns:a16="http://schemas.microsoft.com/office/drawing/2014/main" id="{5C6CD135-0E47-6EE7-93F0-AB92FEDF4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55E4C-081A-B37A-49FA-408320E2586A}"/>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73812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69553-F5CA-9A86-14B0-206032FCBFDA}"/>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3" name="Footer Placeholder 2">
            <a:extLst>
              <a:ext uri="{FF2B5EF4-FFF2-40B4-BE49-F238E27FC236}">
                <a16:creationId xmlns:a16="http://schemas.microsoft.com/office/drawing/2014/main" id="{A883352E-8FA8-5708-03A0-E015248037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9F3A88-B13A-71ED-3842-2F4E05009D2F}"/>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88796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2A4D-A4A0-22C8-1172-79F6A079D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10C09-645B-9739-4084-B703ED33B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58BFD-BE09-FE8D-DB54-41EC063E1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DF667-5B4C-A9F9-744E-EDF49279C998}"/>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6" name="Footer Placeholder 5">
            <a:extLst>
              <a:ext uri="{FF2B5EF4-FFF2-40B4-BE49-F238E27FC236}">
                <a16:creationId xmlns:a16="http://schemas.microsoft.com/office/drawing/2014/main" id="{8E7942CF-958E-CD52-493C-90CE7F0AA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11E26-DA42-B96E-98CC-331BA592D05F}"/>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6137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CDB4-91AD-96E6-2DF3-5AE62CA5B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3BF6FC-BEC9-04DA-5F3A-28281F8C0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3E482-BDC1-2CA3-7800-ACA398490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A11D5-CD83-1063-741E-59492E0F9BFE}"/>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6" name="Footer Placeholder 5">
            <a:extLst>
              <a:ext uri="{FF2B5EF4-FFF2-40B4-BE49-F238E27FC236}">
                <a16:creationId xmlns:a16="http://schemas.microsoft.com/office/drawing/2014/main" id="{96112706-D074-47C3-6B8C-8C2F599A1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33752-3FED-AE4D-E8C3-FE20B3AACD0A}"/>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161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6B71-ABE1-953E-58D8-B8E5E549B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B17F14-440E-1E8C-A42A-7BBD78038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F6B7C-A2F6-9D36-A00D-0170D167D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AB4D96BA-A784-B0C1-FA7A-0BF7C5A3E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DE28E-737A-E7AF-B4D7-2347EF4C2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2BC89-723C-4DC1-9B5D-5EE684DC508E}" type="slidenum">
              <a:rPr lang="en-US" smtClean="0"/>
              <a:t>‹#›</a:t>
            </a:fld>
            <a:endParaRPr lang="en-US"/>
          </a:p>
        </p:txBody>
      </p:sp>
    </p:spTree>
    <p:extLst>
      <p:ext uri="{BB962C8B-B14F-4D97-AF65-F5344CB8AC3E}">
        <p14:creationId xmlns:p14="http://schemas.microsoft.com/office/powerpoint/2010/main" val="378922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896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1CC32-0C5A-6444-7BA6-295B887EA65B}"/>
              </a:ext>
            </a:extLst>
          </p:cNvPr>
          <p:cNvPicPr>
            <a:picLocks noChangeAspect="1"/>
          </p:cNvPicPr>
          <p:nvPr/>
        </p:nvPicPr>
        <p:blipFill rotWithShape="1">
          <a:blip r:embed="rId2"/>
          <a:srcRect t="1961" r="1212" b="806"/>
          <a:stretch/>
        </p:blipFill>
        <p:spPr>
          <a:xfrm>
            <a:off x="359270" y="0"/>
            <a:ext cx="11473459"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7E3794D3-8342-0568-CF2F-E3FBF6A763FF}"/>
              </a:ext>
            </a:extLst>
          </p:cNvPr>
          <p:cNvSpPr>
            <a:spLocks noGrp="1"/>
          </p:cNvSpPr>
          <p:nvPr>
            <p:ph type="ctrTitle"/>
          </p:nvPr>
        </p:nvSpPr>
        <p:spPr>
          <a:xfrm>
            <a:off x="359270" y="3001963"/>
            <a:ext cx="11473458" cy="2387600"/>
          </a:xfrm>
        </p:spPr>
        <p:txBody>
          <a:bodyPr>
            <a:normAutofit/>
          </a:bodyPr>
          <a:lstStyle/>
          <a:p>
            <a:r>
              <a:rPr lang="en-US" sz="7200" b="1" dirty="0">
                <a:solidFill>
                  <a:schemeClr val="bg1"/>
                </a:solidFill>
                <a:effectLst>
                  <a:outerShdw blurRad="38100" dist="38100" dir="2700000" algn="tl">
                    <a:srgbClr val="000000">
                      <a:alpha val="43137"/>
                    </a:srgbClr>
                  </a:outerShdw>
                </a:effectLst>
                <a:latin typeface="Bodoni MT" panose="02070603080606020203" pitchFamily="18" charset="0"/>
              </a:rPr>
              <a:t>A Home That Glorifies God</a:t>
            </a:r>
          </a:p>
        </p:txBody>
      </p:sp>
    </p:spTree>
    <p:extLst>
      <p:ext uri="{BB962C8B-B14F-4D97-AF65-F5344CB8AC3E}">
        <p14:creationId xmlns:p14="http://schemas.microsoft.com/office/powerpoint/2010/main" val="309305690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9D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85ED-AD0A-9B83-F3A9-FA19182978AE}"/>
              </a:ext>
            </a:extLst>
          </p:cNvPr>
          <p:cNvSpPr>
            <a:spLocks noGrp="1"/>
          </p:cNvSpPr>
          <p:nvPr>
            <p:ph type="title"/>
          </p:nvPr>
        </p:nvSpPr>
        <p:spPr>
          <a:xfrm>
            <a:off x="6296025" y="365125"/>
            <a:ext cx="5584190" cy="1325563"/>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Bodoni MT" panose="02070603080606020203" pitchFamily="18" charset="0"/>
              </a:rPr>
              <a:t>A Parent’s Prayer</a:t>
            </a:r>
          </a:p>
        </p:txBody>
      </p:sp>
      <p:sp>
        <p:nvSpPr>
          <p:cNvPr id="3" name="Content Placeholder 2">
            <a:extLst>
              <a:ext uri="{FF2B5EF4-FFF2-40B4-BE49-F238E27FC236}">
                <a16:creationId xmlns:a16="http://schemas.microsoft.com/office/drawing/2014/main" id="{A84F87EB-D5DB-1C85-5594-E29CD2AE30DF}"/>
              </a:ext>
            </a:extLst>
          </p:cNvPr>
          <p:cNvSpPr>
            <a:spLocks noGrp="1"/>
          </p:cNvSpPr>
          <p:nvPr>
            <p:ph idx="1"/>
          </p:nvPr>
        </p:nvSpPr>
        <p:spPr>
          <a:xfrm>
            <a:off x="582930" y="3702508"/>
            <a:ext cx="11426190" cy="3058161"/>
          </a:xfrm>
        </p:spPr>
        <p:txBody>
          <a:bodyPr>
            <a:normAutofit/>
          </a:bodyPr>
          <a:lstStyle/>
          <a:p>
            <a:pPr marL="0" indent="0">
              <a:buNone/>
            </a:pPr>
            <a:r>
              <a:rPr lang="en-US" sz="4000" dirty="0">
                <a:solidFill>
                  <a:schemeClr val="bg1"/>
                </a:solidFill>
              </a:rPr>
              <a:t>Then Manoah prayed to the Lord, and said, “O my Lord, please let the Man of God whom You sent come to us again and teach us what we shall do for the child who will be born.”</a:t>
            </a:r>
          </a:p>
          <a:p>
            <a:pPr marL="0" indent="0">
              <a:buNone/>
            </a:pPr>
            <a:r>
              <a:rPr lang="en-US" sz="4000" b="1" u="sng" dirty="0">
                <a:solidFill>
                  <a:schemeClr val="bg1"/>
                </a:solidFill>
                <a:effectLst>
                  <a:outerShdw blurRad="38100" dist="38100" dir="2700000" algn="tl">
                    <a:srgbClr val="000000">
                      <a:alpha val="43137"/>
                    </a:srgbClr>
                  </a:outerShdw>
                </a:effectLst>
                <a:latin typeface="Bodoni MT" panose="02070603080606020203" pitchFamily="18" charset="0"/>
              </a:rPr>
              <a:t>Judges 13:8</a:t>
            </a:r>
          </a:p>
        </p:txBody>
      </p:sp>
      <p:pic>
        <p:nvPicPr>
          <p:cNvPr id="9" name="Picture 8">
            <a:extLst>
              <a:ext uri="{FF2B5EF4-FFF2-40B4-BE49-F238E27FC236}">
                <a16:creationId xmlns:a16="http://schemas.microsoft.com/office/drawing/2014/main" id="{BBB31D5F-0BF0-E9F1-2DFA-125020D77B79}"/>
              </a:ext>
            </a:extLst>
          </p:cNvPr>
          <p:cNvPicPr>
            <a:picLocks noChangeAspect="1"/>
          </p:cNvPicPr>
          <p:nvPr/>
        </p:nvPicPr>
        <p:blipFill>
          <a:blip r:embed="rId2"/>
          <a:stretch>
            <a:fillRect/>
          </a:stretch>
        </p:blipFill>
        <p:spPr>
          <a:xfrm>
            <a:off x="582930" y="365125"/>
            <a:ext cx="5584190" cy="31271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5977934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2274-3994-BB54-90D9-D7031CE7B44D}"/>
              </a:ext>
            </a:extLst>
          </p:cNvPr>
          <p:cNvSpPr>
            <a:spLocks noGrp="1"/>
          </p:cNvSpPr>
          <p:nvPr>
            <p:ph type="title"/>
          </p:nvPr>
        </p:nvSpPr>
        <p:spPr>
          <a:xfrm>
            <a:off x="5069840" y="171926"/>
            <a:ext cx="7030720" cy="1325563"/>
          </a:xfrm>
        </p:spPr>
        <p:txBody>
          <a:bodyPr>
            <a:normAutofit/>
          </a:bodyPr>
          <a:lstStyle/>
          <a:p>
            <a:pPr algn="ctr"/>
            <a:r>
              <a:rPr lang="en-US" b="1" dirty="0">
                <a:solidFill>
                  <a:schemeClr val="bg1"/>
                </a:solidFill>
                <a:latin typeface="Bodoni MT" panose="02070603080606020203" pitchFamily="18" charset="0"/>
              </a:rPr>
              <a:t>“Bring him up in the way he should go”</a:t>
            </a:r>
          </a:p>
        </p:txBody>
      </p:sp>
      <p:sp>
        <p:nvSpPr>
          <p:cNvPr id="3" name="Content Placeholder 2">
            <a:extLst>
              <a:ext uri="{FF2B5EF4-FFF2-40B4-BE49-F238E27FC236}">
                <a16:creationId xmlns:a16="http://schemas.microsoft.com/office/drawing/2014/main" id="{14FA82AC-315B-1527-7D66-17C160FDFB9F}"/>
              </a:ext>
            </a:extLst>
          </p:cNvPr>
          <p:cNvSpPr>
            <a:spLocks noGrp="1"/>
          </p:cNvSpPr>
          <p:nvPr>
            <p:ph idx="1"/>
          </p:nvPr>
        </p:nvSpPr>
        <p:spPr>
          <a:xfrm>
            <a:off x="5069840" y="1825624"/>
            <a:ext cx="7030720" cy="4860449"/>
          </a:xfrm>
        </p:spPr>
        <p:txBody>
          <a:bodyPr>
            <a:normAutofit/>
          </a:bodyPr>
          <a:lstStyle/>
          <a:p>
            <a:r>
              <a:rPr lang="en-US" sz="3200" b="1" dirty="0">
                <a:solidFill>
                  <a:schemeClr val="bg1"/>
                </a:solidFill>
              </a:rPr>
              <a:t>Procreation is the </a:t>
            </a:r>
            <a:r>
              <a:rPr lang="en-US" sz="3200" b="1" i="1" dirty="0">
                <a:solidFill>
                  <a:schemeClr val="bg1"/>
                </a:solidFill>
              </a:rPr>
              <a:t>general</a:t>
            </a:r>
            <a:r>
              <a:rPr lang="en-US" sz="3200" b="1" dirty="0">
                <a:solidFill>
                  <a:schemeClr val="bg1"/>
                </a:solidFill>
              </a:rPr>
              <a:t> path one will take in life </a:t>
            </a:r>
            <a:r>
              <a:rPr lang="en-US" sz="3200" dirty="0">
                <a:solidFill>
                  <a:schemeClr val="bg1"/>
                </a:solidFill>
              </a:rPr>
              <a:t>(</a:t>
            </a:r>
            <a:r>
              <a:rPr lang="en-US" sz="3200" u="sng" dirty="0">
                <a:solidFill>
                  <a:schemeClr val="bg1"/>
                </a:solidFill>
              </a:rPr>
              <a:t>Matthew 19,28</a:t>
            </a:r>
            <a:r>
              <a:rPr lang="en-US" sz="3200" dirty="0">
                <a:solidFill>
                  <a:schemeClr val="bg1"/>
                </a:solidFill>
              </a:rPr>
              <a:t>)</a:t>
            </a:r>
          </a:p>
          <a:p>
            <a:endParaRPr lang="en-US" sz="3200" dirty="0">
              <a:solidFill>
                <a:schemeClr val="bg1"/>
              </a:solidFill>
            </a:endParaRPr>
          </a:p>
          <a:p>
            <a:r>
              <a:rPr lang="en-US" sz="3200" b="1" dirty="0">
                <a:solidFill>
                  <a:schemeClr val="bg1"/>
                </a:solidFill>
              </a:rPr>
              <a:t>Proverbs describes 2 paths for a child </a:t>
            </a:r>
            <a:r>
              <a:rPr lang="en-US" sz="3200" dirty="0">
                <a:solidFill>
                  <a:schemeClr val="bg1"/>
                </a:solidFill>
              </a:rPr>
              <a:t>(</a:t>
            </a:r>
            <a:r>
              <a:rPr lang="en-US" sz="3200" u="sng" dirty="0">
                <a:solidFill>
                  <a:schemeClr val="bg1"/>
                </a:solidFill>
              </a:rPr>
              <a:t>Proverbs 10:1</a:t>
            </a:r>
            <a:r>
              <a:rPr lang="en-US" sz="3200" dirty="0">
                <a:solidFill>
                  <a:schemeClr val="bg1"/>
                </a:solidFill>
              </a:rPr>
              <a:t>)</a:t>
            </a:r>
          </a:p>
          <a:p>
            <a:pPr marL="0" indent="0">
              <a:buNone/>
            </a:pPr>
            <a:r>
              <a:rPr lang="en-US" sz="3200" dirty="0">
                <a:solidFill>
                  <a:schemeClr val="bg1"/>
                </a:solidFill>
              </a:rPr>
              <a:t>-love will cause parents to correct (</a:t>
            </a:r>
            <a:r>
              <a:rPr lang="en-US" sz="3200" u="sng" dirty="0">
                <a:solidFill>
                  <a:schemeClr val="bg1"/>
                </a:solidFill>
              </a:rPr>
              <a:t>3:12</a:t>
            </a:r>
            <a:r>
              <a:rPr lang="en-US" sz="3200" dirty="0">
                <a:solidFill>
                  <a:schemeClr val="bg1"/>
                </a:solidFill>
              </a:rPr>
              <a:t>)</a:t>
            </a:r>
          </a:p>
          <a:p>
            <a:pPr marL="0" indent="0">
              <a:buNone/>
            </a:pPr>
            <a:r>
              <a:rPr lang="en-US" sz="3200" dirty="0">
                <a:solidFill>
                  <a:schemeClr val="bg1"/>
                </a:solidFill>
              </a:rPr>
              <a:t>-an undisciplined child will bring shame to the parents (</a:t>
            </a:r>
            <a:r>
              <a:rPr lang="en-US" sz="3200" u="sng" dirty="0">
                <a:solidFill>
                  <a:schemeClr val="bg1"/>
                </a:solidFill>
              </a:rPr>
              <a:t>17:21</a:t>
            </a:r>
            <a:r>
              <a:rPr lang="en-US" sz="3200" dirty="0">
                <a:solidFill>
                  <a:schemeClr val="bg1"/>
                </a:solidFill>
              </a:rPr>
              <a:t>)</a:t>
            </a:r>
          </a:p>
          <a:p>
            <a:pPr marL="0" indent="0">
              <a:buNone/>
            </a:pPr>
            <a:r>
              <a:rPr lang="en-US" sz="3200" dirty="0">
                <a:solidFill>
                  <a:schemeClr val="bg1"/>
                </a:solidFill>
              </a:rPr>
              <a:t>-setting them up for ruin? (</a:t>
            </a:r>
            <a:r>
              <a:rPr lang="en-US" sz="3200" u="sng" dirty="0">
                <a:solidFill>
                  <a:schemeClr val="bg1"/>
                </a:solidFill>
              </a:rPr>
              <a:t>Matthew 18</a:t>
            </a:r>
            <a:r>
              <a:rPr lang="en-US" sz="3200" dirty="0">
                <a:solidFill>
                  <a:schemeClr val="bg1"/>
                </a:solidFill>
              </a:rPr>
              <a:t>)</a:t>
            </a:r>
          </a:p>
        </p:txBody>
      </p:sp>
      <p:pic>
        <p:nvPicPr>
          <p:cNvPr id="4" name="Picture 3">
            <a:extLst>
              <a:ext uri="{FF2B5EF4-FFF2-40B4-BE49-F238E27FC236}">
                <a16:creationId xmlns:a16="http://schemas.microsoft.com/office/drawing/2014/main" id="{783EB33A-1A1C-E384-D5DB-1AC0CFFA738A}"/>
              </a:ext>
            </a:extLst>
          </p:cNvPr>
          <p:cNvPicPr>
            <a:picLocks noChangeAspect="1"/>
          </p:cNvPicPr>
          <p:nvPr/>
        </p:nvPicPr>
        <p:blipFill rotWithShape="1">
          <a:blip r:embed="rId2"/>
          <a:srcRect l="5305" r="9720"/>
          <a:stretch/>
        </p:blipFill>
        <p:spPr>
          <a:xfrm>
            <a:off x="-284480" y="-309880"/>
            <a:ext cx="5527040" cy="7477760"/>
          </a:xfrm>
          <a:prstGeom prst="rect">
            <a:avLst/>
          </a:prstGeom>
          <a:ln>
            <a:noFill/>
          </a:ln>
          <a:effectLst>
            <a:softEdge rad="368300"/>
          </a:effectLst>
        </p:spPr>
      </p:pic>
    </p:spTree>
    <p:extLst>
      <p:ext uri="{BB962C8B-B14F-4D97-AF65-F5344CB8AC3E}">
        <p14:creationId xmlns:p14="http://schemas.microsoft.com/office/powerpoint/2010/main" val="709401080"/>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2274-3994-BB54-90D9-D7031CE7B44D}"/>
              </a:ext>
            </a:extLst>
          </p:cNvPr>
          <p:cNvSpPr>
            <a:spLocks noGrp="1"/>
          </p:cNvSpPr>
          <p:nvPr>
            <p:ph type="title"/>
          </p:nvPr>
        </p:nvSpPr>
        <p:spPr>
          <a:xfrm>
            <a:off x="5069840" y="171926"/>
            <a:ext cx="7030720" cy="1325563"/>
          </a:xfrm>
        </p:spPr>
        <p:txBody>
          <a:bodyPr>
            <a:normAutofit/>
          </a:bodyPr>
          <a:lstStyle/>
          <a:p>
            <a:pPr algn="ctr"/>
            <a:r>
              <a:rPr lang="en-US" b="1" dirty="0">
                <a:solidFill>
                  <a:schemeClr val="bg1"/>
                </a:solidFill>
                <a:latin typeface="Bodoni MT" panose="02070603080606020203" pitchFamily="18" charset="0"/>
              </a:rPr>
              <a:t>“Bring him up in the way he should go”</a:t>
            </a:r>
          </a:p>
        </p:txBody>
      </p:sp>
      <p:sp>
        <p:nvSpPr>
          <p:cNvPr id="3" name="Content Placeholder 2">
            <a:extLst>
              <a:ext uri="{FF2B5EF4-FFF2-40B4-BE49-F238E27FC236}">
                <a16:creationId xmlns:a16="http://schemas.microsoft.com/office/drawing/2014/main" id="{14FA82AC-315B-1527-7D66-17C160FDFB9F}"/>
              </a:ext>
            </a:extLst>
          </p:cNvPr>
          <p:cNvSpPr>
            <a:spLocks noGrp="1"/>
          </p:cNvSpPr>
          <p:nvPr>
            <p:ph idx="1"/>
          </p:nvPr>
        </p:nvSpPr>
        <p:spPr>
          <a:xfrm>
            <a:off x="5069840" y="1825624"/>
            <a:ext cx="7030720" cy="4860449"/>
          </a:xfrm>
        </p:spPr>
        <p:txBody>
          <a:bodyPr>
            <a:normAutofit/>
          </a:bodyPr>
          <a:lstStyle/>
          <a:p>
            <a:r>
              <a:rPr lang="en-US" sz="3200" b="1" dirty="0">
                <a:solidFill>
                  <a:schemeClr val="bg1"/>
                </a:solidFill>
              </a:rPr>
              <a:t>Honorable parents raise their children for the Lord </a:t>
            </a:r>
            <a:r>
              <a:rPr lang="en-US" sz="3200" dirty="0">
                <a:solidFill>
                  <a:schemeClr val="bg1"/>
                </a:solidFill>
              </a:rPr>
              <a:t>(</a:t>
            </a:r>
            <a:r>
              <a:rPr lang="en-US" sz="3200" u="sng" dirty="0">
                <a:solidFill>
                  <a:schemeClr val="bg1"/>
                </a:solidFill>
              </a:rPr>
              <a:t>Ephesians 6:1-4</a:t>
            </a:r>
            <a:r>
              <a:rPr lang="en-US" sz="3200" dirty="0">
                <a:solidFill>
                  <a:schemeClr val="bg1"/>
                </a:solidFill>
              </a:rPr>
              <a:t>)</a:t>
            </a:r>
          </a:p>
          <a:p>
            <a:endParaRPr lang="en-US" sz="3200" dirty="0">
              <a:solidFill>
                <a:schemeClr val="bg1"/>
              </a:solidFill>
            </a:endParaRPr>
          </a:p>
          <a:p>
            <a:r>
              <a:rPr lang="en-US" sz="3200" b="1" dirty="0">
                <a:solidFill>
                  <a:schemeClr val="bg1"/>
                </a:solidFill>
              </a:rPr>
              <a:t>Show them their earthly roles              </a:t>
            </a:r>
            <a:r>
              <a:rPr lang="en-US" sz="3200" dirty="0">
                <a:solidFill>
                  <a:schemeClr val="bg1"/>
                </a:solidFill>
              </a:rPr>
              <a:t>(</a:t>
            </a:r>
            <a:r>
              <a:rPr lang="en-US" sz="3200" u="sng" dirty="0">
                <a:solidFill>
                  <a:schemeClr val="bg1"/>
                </a:solidFill>
              </a:rPr>
              <a:t>1 Timothy 4,5:8/ Titus 2:4-5</a:t>
            </a:r>
            <a:r>
              <a:rPr lang="en-US" sz="3200" dirty="0">
                <a:solidFill>
                  <a:schemeClr val="bg1"/>
                </a:solidFill>
              </a:rPr>
              <a:t>)</a:t>
            </a:r>
          </a:p>
          <a:p>
            <a:endParaRPr lang="en-US" sz="3200" dirty="0">
              <a:solidFill>
                <a:schemeClr val="bg1"/>
              </a:solidFill>
            </a:endParaRPr>
          </a:p>
          <a:p>
            <a:r>
              <a:rPr lang="en-US" sz="3200" b="1" dirty="0">
                <a:solidFill>
                  <a:schemeClr val="bg1"/>
                </a:solidFill>
              </a:rPr>
              <a:t>Avoid discouraging them </a:t>
            </a:r>
            <a:r>
              <a:rPr lang="en-US" sz="3200" dirty="0">
                <a:solidFill>
                  <a:schemeClr val="bg1"/>
                </a:solidFill>
              </a:rPr>
              <a:t>(</a:t>
            </a:r>
            <a:r>
              <a:rPr lang="en-US" sz="3200" u="sng" dirty="0">
                <a:solidFill>
                  <a:schemeClr val="bg1"/>
                </a:solidFill>
              </a:rPr>
              <a:t>Colossians 3:19-20</a:t>
            </a:r>
            <a:r>
              <a:rPr lang="en-US" sz="3200" dirty="0">
                <a:solidFill>
                  <a:schemeClr val="bg1"/>
                </a:solidFill>
              </a:rPr>
              <a:t>)</a:t>
            </a:r>
          </a:p>
        </p:txBody>
      </p:sp>
      <p:pic>
        <p:nvPicPr>
          <p:cNvPr id="4" name="Picture 3">
            <a:extLst>
              <a:ext uri="{FF2B5EF4-FFF2-40B4-BE49-F238E27FC236}">
                <a16:creationId xmlns:a16="http://schemas.microsoft.com/office/drawing/2014/main" id="{783EB33A-1A1C-E384-D5DB-1AC0CFFA738A}"/>
              </a:ext>
            </a:extLst>
          </p:cNvPr>
          <p:cNvPicPr>
            <a:picLocks noChangeAspect="1"/>
          </p:cNvPicPr>
          <p:nvPr/>
        </p:nvPicPr>
        <p:blipFill rotWithShape="1">
          <a:blip r:embed="rId2"/>
          <a:srcRect l="5305" r="9720"/>
          <a:stretch/>
        </p:blipFill>
        <p:spPr>
          <a:xfrm>
            <a:off x="-284480" y="-309880"/>
            <a:ext cx="5527040" cy="7477760"/>
          </a:xfrm>
          <a:prstGeom prst="rect">
            <a:avLst/>
          </a:prstGeom>
          <a:ln>
            <a:noFill/>
          </a:ln>
          <a:effectLst>
            <a:softEdge rad="368300"/>
          </a:effectLst>
        </p:spPr>
      </p:pic>
    </p:spTree>
    <p:extLst>
      <p:ext uri="{BB962C8B-B14F-4D97-AF65-F5344CB8AC3E}">
        <p14:creationId xmlns:p14="http://schemas.microsoft.com/office/powerpoint/2010/main" val="342098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166</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Bodoni MT</vt:lpstr>
      <vt:lpstr>Calibri</vt:lpstr>
      <vt:lpstr>Calibri Light</vt:lpstr>
      <vt:lpstr>Office Theme</vt:lpstr>
      <vt:lpstr>A Home That Glorifies God</vt:lpstr>
      <vt:lpstr>A Parent’s Prayer</vt:lpstr>
      <vt:lpstr>“Bring him up in the way he should go”</vt:lpstr>
      <vt:lpstr>“Bring him up in the way he should 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Home That Glorifies God</dc:title>
  <dc:creator>Benjamin Munoz</dc:creator>
  <cp:lastModifiedBy>Benjamin Munoz</cp:lastModifiedBy>
  <cp:revision>1</cp:revision>
  <dcterms:created xsi:type="dcterms:W3CDTF">2023-12-10T12:57:04Z</dcterms:created>
  <dcterms:modified xsi:type="dcterms:W3CDTF">2023-12-10T14:13:26Z</dcterms:modified>
</cp:coreProperties>
</file>