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a iglesia profetizada%2FThe church in prophecy.png" descr="La iglesia profetizada%2FThe church in prophec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813" y="529935"/>
            <a:ext cx="22499787" cy="12656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_9781433607950.jpg" descr="_978143360795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4735552" y="3149600"/>
            <a:ext cx="6393696" cy="9296400"/>
          </a:xfrm>
          <a:prstGeom prst="rect">
            <a:avLst/>
          </a:prstGeom>
        </p:spPr>
      </p:pic>
      <p:sp>
        <p:nvSpPr>
          <p:cNvPr id="122" name="2 Timoteo 3:16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18184">
              <a:defRPr sz="9744"/>
            </a:pPr>
            <a:r>
              <a:t>2 Timoteo 3:16</a:t>
            </a:r>
          </a:p>
          <a:p>
            <a:pPr defTabSz="718184">
              <a:defRPr sz="4350"/>
            </a:pPr>
            <a:r>
              <a:t>(página 1050)</a:t>
            </a:r>
          </a:p>
        </p:txBody>
      </p:sp>
      <p:sp>
        <p:nvSpPr>
          <p:cNvPr id="123" name="“Toda Escritura es inspirada por Dios y útil para enseñar, para reprender, para corregir, para instruir en justicia,”"/>
          <p:cNvSpPr txBox="1"/>
          <p:nvPr/>
        </p:nvSpPr>
        <p:spPr>
          <a:xfrm>
            <a:off x="2110302" y="3818534"/>
            <a:ext cx="9393796" cy="29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“Toda Escritura es inspirada por Dios y útil para enseñar, para reprender, para corregir, para instruir en justicia,”</a:t>
            </a:r>
          </a:p>
        </p:txBody>
      </p:sp>
      <p:sp>
        <p:nvSpPr>
          <p:cNvPr id="124" name="“All Scripture is inspired by God and profitable for teaching, for reproof, for correction, for training in righteousness”"/>
          <p:cNvSpPr txBox="1"/>
          <p:nvPr/>
        </p:nvSpPr>
        <p:spPr>
          <a:xfrm>
            <a:off x="2110302" y="7628534"/>
            <a:ext cx="9393796" cy="29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“All Scripture is inspired by God and profitable for teaching, for reproof, for correction, for training in righteousness”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_9781433607950.jpg" descr="_978143360795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4735553" y="3149600"/>
            <a:ext cx="6393695" cy="9296400"/>
          </a:xfrm>
          <a:prstGeom prst="rect">
            <a:avLst/>
          </a:prstGeom>
        </p:spPr>
      </p:pic>
      <p:sp>
        <p:nvSpPr>
          <p:cNvPr id="127" name="Romanos 15:4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18184">
              <a:defRPr sz="9744"/>
            </a:pPr>
            <a:r>
              <a:t>Romanos 15:4</a:t>
            </a:r>
          </a:p>
          <a:p>
            <a:pPr defTabSz="718184">
              <a:defRPr sz="4350"/>
            </a:pPr>
            <a:r>
              <a:t>(página 997)</a:t>
            </a:r>
          </a:p>
        </p:txBody>
      </p:sp>
      <p:sp>
        <p:nvSpPr>
          <p:cNvPr id="128" name="“Porque todo lo que fue escrito en tiempos pasados, para nuestra enseñanza se escribió, a fin de que por medio de la paciencia (perseverancia) y del consuelo de las Escrituras tengamos esperanza.”"/>
          <p:cNvSpPr txBox="1"/>
          <p:nvPr/>
        </p:nvSpPr>
        <p:spPr>
          <a:xfrm>
            <a:off x="776702" y="3456584"/>
            <a:ext cx="12476921" cy="3704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“Porque todo lo que fue escrito en tiempos pasados, para nuestra enseñanza se escribió, a fin de que por medio de la paciencia (perseverancia) y del consuelo de las Escrituras tengamos esperanza.”</a:t>
            </a:r>
          </a:p>
        </p:txBody>
      </p:sp>
      <p:sp>
        <p:nvSpPr>
          <p:cNvPr id="129" name="“For whatever was written in earlier times was written for our instruction, so that through perseverance and the encouragement of the Scriptures we might have hope.”"/>
          <p:cNvSpPr txBox="1"/>
          <p:nvPr/>
        </p:nvSpPr>
        <p:spPr>
          <a:xfrm>
            <a:off x="616861" y="8923934"/>
            <a:ext cx="12796603" cy="29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“For whatever was written in earlier times was written for our instruction, so that through perseverance and the encouragement of the Scriptures we might have hope.”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a iglesia en la eternida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La iglesia en la eternidad</a:t>
            </a:r>
          </a:p>
          <a:p>
            <a:pPr defTabSz="520065">
              <a:defRPr sz="7056"/>
            </a:pPr>
            <a:r>
              <a:t>The church in eternity</a:t>
            </a:r>
          </a:p>
        </p:txBody>
      </p:sp>
      <p:sp>
        <p:nvSpPr>
          <p:cNvPr id="132" name="La iglesia ha estado en la mente eterna de Dios (Ef. 1:4-pg. 1027)…"/>
          <p:cNvSpPr txBox="1"/>
          <p:nvPr>
            <p:ph type="body" sz="quarter" idx="1"/>
          </p:nvPr>
        </p:nvSpPr>
        <p:spPr>
          <a:xfrm>
            <a:off x="1695450" y="3863429"/>
            <a:ext cx="10223500" cy="598914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La iglesia ha estado en la mente eterna de Dios (Ef. 1:4-pg. 1027)</a:t>
            </a:r>
          </a:p>
          <a:p>
            <a:pPr/>
            <a:r>
              <a:t>La iglesia es descrita como el eterno propósito de Dios (Ef. 3:9-11-pg. 1028)</a:t>
            </a:r>
          </a:p>
          <a:p>
            <a:pPr/>
            <a:r>
              <a:t>La iglesia es compuesta de creyentes (2 Tes. 2:14-pg. 1044)</a:t>
            </a:r>
          </a:p>
        </p:txBody>
      </p:sp>
      <p:sp>
        <p:nvSpPr>
          <p:cNvPr id="133" name="The church has been in the eternal mind of God (Eph. 1:4)…"/>
          <p:cNvSpPr txBox="1"/>
          <p:nvPr/>
        </p:nvSpPr>
        <p:spPr>
          <a:xfrm>
            <a:off x="12255500" y="4411265"/>
            <a:ext cx="10223500" cy="582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The church has been in the eternal mind of God (Eph. 1:4)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The church is described as the eternal purpose of God (Eph. 3:9-11)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The church is composed of believers (2 Thes. 2:14)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a iglesia es conocida como la casa de Dio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La iglesia es conocida como la casa de Dios</a:t>
            </a:r>
          </a:p>
          <a:p>
            <a:pPr defTabSz="520065">
              <a:defRPr sz="7056"/>
            </a:pPr>
            <a:r>
              <a:t>The church known as the household of God</a:t>
            </a:r>
          </a:p>
        </p:txBody>
      </p:sp>
      <p:sp>
        <p:nvSpPr>
          <p:cNvPr id="136" name="“…miembros de la familia de Dios” (Ef. 2:19-pg. 1028)…"/>
          <p:cNvSpPr txBox="1"/>
          <p:nvPr>
            <p:ph type="body" sz="quarter" idx="1"/>
          </p:nvPr>
        </p:nvSpPr>
        <p:spPr>
          <a:xfrm>
            <a:off x="1695450" y="3863429"/>
            <a:ext cx="10223500" cy="5989142"/>
          </a:xfrm>
          <a:prstGeom prst="rect">
            <a:avLst/>
          </a:prstGeom>
        </p:spPr>
        <p:txBody>
          <a:bodyPr/>
          <a:lstStyle/>
          <a:p>
            <a:pPr marL="519684" indent="-519684" defTabSz="767715">
              <a:spcBef>
                <a:spcPts val="4100"/>
              </a:spcBef>
              <a:defRPr sz="3534"/>
            </a:pPr>
          </a:p>
          <a:p>
            <a:pPr marL="519684" indent="-519684" defTabSz="767715">
              <a:spcBef>
                <a:spcPts val="4100"/>
              </a:spcBef>
              <a:defRPr sz="3534"/>
            </a:pPr>
            <a:r>
              <a:t>“…miembros de la familia de Dios” (Ef. 2:19-pg. 1028)</a:t>
            </a:r>
          </a:p>
          <a:p>
            <a:pPr marL="519684" indent="-519684" defTabSz="767715">
              <a:spcBef>
                <a:spcPts val="4100"/>
              </a:spcBef>
              <a:defRPr sz="3534"/>
            </a:pPr>
            <a:r>
              <a:t>“…sepas como debes conducirte en la casa de Dios, que es la iglesia…” (1 Tim. 3:15-pg. 1046)</a:t>
            </a:r>
          </a:p>
          <a:p>
            <a:pPr marL="519684" indent="-519684" defTabSz="767715">
              <a:spcBef>
                <a:spcPts val="4100"/>
              </a:spcBef>
              <a:defRPr sz="3534"/>
            </a:pPr>
            <a:r>
              <a:t>“…es tiempo que el juicio empiece por la casa de Dios…” (1 Ped. 4:17-pg. 1073)</a:t>
            </a:r>
          </a:p>
        </p:txBody>
      </p:sp>
      <p:sp>
        <p:nvSpPr>
          <p:cNvPr id="137" name="“…the household of God…” (Eph. 2:19)…"/>
          <p:cNvSpPr txBox="1"/>
          <p:nvPr/>
        </p:nvSpPr>
        <p:spPr>
          <a:xfrm>
            <a:off x="12255500" y="4411265"/>
            <a:ext cx="10223500" cy="582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“…the household of God…” (Eph. 2:19)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“…ought conduct himself in the household of God…” (1 Tim. 3:15)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“…time for judgment to begin in the household of God…” (1 Pet. 4:17)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risto dijo que edificaría Su iglesi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Cristo dijo que edificaría Su iglesia</a:t>
            </a:r>
          </a:p>
          <a:p>
            <a:pPr defTabSz="520065">
              <a:defRPr sz="7056"/>
            </a:pPr>
            <a:r>
              <a:t>Christ Said He Would Build His Church</a:t>
            </a:r>
          </a:p>
        </p:txBody>
      </p:sp>
      <p:sp>
        <p:nvSpPr>
          <p:cNvPr id="140" name="Mateo 16:13-19-pg. 848…"/>
          <p:cNvSpPr txBox="1"/>
          <p:nvPr>
            <p:ph type="body" sz="quarter" idx="1"/>
          </p:nvPr>
        </p:nvSpPr>
        <p:spPr>
          <a:xfrm>
            <a:off x="1695450" y="3863429"/>
            <a:ext cx="10223500" cy="598914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Mateo 16:13-19-pg. 848</a:t>
            </a:r>
          </a:p>
          <a:p>
            <a:pPr lvl="1"/>
            <a:r>
              <a:t>vs. 16 “…Tú eres el Cristo, el Hijo del Dios viviente.”</a:t>
            </a:r>
          </a:p>
          <a:p>
            <a:pPr lvl="1"/>
            <a:r>
              <a:t>vs. 18 “…sobre esta roca edificaré Mi iglesia…”</a:t>
            </a:r>
          </a:p>
        </p:txBody>
      </p:sp>
      <p:sp>
        <p:nvSpPr>
          <p:cNvPr id="141" name="Matthew 16:13-19…"/>
          <p:cNvSpPr txBox="1"/>
          <p:nvPr/>
        </p:nvSpPr>
        <p:spPr>
          <a:xfrm>
            <a:off x="12255500" y="4411265"/>
            <a:ext cx="10223500" cy="582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Matthew 16:13-19</a:t>
            </a:r>
          </a:p>
          <a:p>
            <a:pPr lvl="1" marL="11176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vs. 16 “…You are the Christ, the Son of the living God.”</a:t>
            </a:r>
          </a:p>
          <a:p>
            <a:pPr lvl="1" marL="11176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vs. 18 “…upon this rock I will build My church…”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a iglesia en profecí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La iglesia en profecía</a:t>
            </a:r>
          </a:p>
          <a:p>
            <a:pPr defTabSz="520065">
              <a:defRPr sz="7056"/>
            </a:pPr>
            <a:r>
              <a:t>The Church in Prophecy</a:t>
            </a:r>
          </a:p>
        </p:txBody>
      </p:sp>
      <p:sp>
        <p:nvSpPr>
          <p:cNvPr id="144" name="Salmos 2:2-6 (pg. 492)-profecía del Mesías puesto en Jerusalén…"/>
          <p:cNvSpPr txBox="1"/>
          <p:nvPr>
            <p:ph type="body" sz="half" idx="1"/>
          </p:nvPr>
        </p:nvSpPr>
        <p:spPr>
          <a:xfrm>
            <a:off x="298648" y="2049115"/>
            <a:ext cx="11620302" cy="105014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Salmos 2:2-6 (pg. 492)-profecía del Mesías puesto en Jerusalén</a:t>
            </a:r>
          </a:p>
          <a:p>
            <a:pPr/>
            <a:r>
              <a:t>Isaías 2:2-3 (pg.  617)-todos irán a Jerusalén, y la verdad saldrá de Jerusalén</a:t>
            </a:r>
          </a:p>
          <a:p>
            <a:pPr/>
            <a:r>
              <a:t>Daniel 2:44-45 (pg. 772), la Roca será puesta como el Reino eterno</a:t>
            </a:r>
          </a:p>
          <a:p>
            <a:pPr/>
            <a:r>
              <a:t>Joel 2:28-32 (pg. 793), profecía del Espíritu Santo e inicio de la iglesia de Cristo</a:t>
            </a:r>
          </a:p>
          <a:p>
            <a:pPr/>
            <a:r>
              <a:t>Hechos 2:17-21 (pg. 952), cumplimiento de la profecía de Joel 2</a:t>
            </a:r>
          </a:p>
        </p:txBody>
      </p:sp>
      <p:sp>
        <p:nvSpPr>
          <p:cNvPr id="145" name="Psalms 2:2-6; appointed the Messiah in Jerusalem…"/>
          <p:cNvSpPr txBox="1"/>
          <p:nvPr/>
        </p:nvSpPr>
        <p:spPr>
          <a:xfrm>
            <a:off x="12255500" y="3282057"/>
            <a:ext cx="11353801" cy="9429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Psalms 2:2-6; appointed the Messiah in Jerusalem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Isaiah 2:2-3; all people will go to Jerusalem, and all truth will come from Jerusalem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Daniel 2:44-45; the Rock (Christ) will destroy all kingdoms and be established as the eternal Kingdom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Joel 2:28-32; prophesy of the coming of the Holy Spirit and the establishment of the Church in Zion/Jerusalem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b="0" sz="3800"/>
            </a:pPr>
            <a:r>
              <a:t>Acts 2:17-21; Fulfillment of the Joel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Keys-to-the-Kingdom-Series-Title1.jpg" descr="Keys-to-the-Kingdom-Series-Title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204" r="54245" b="24109"/>
          <a:stretch>
            <a:fillRect/>
          </a:stretch>
        </p:blipFill>
        <p:spPr>
          <a:xfrm>
            <a:off x="13251798" y="3149600"/>
            <a:ext cx="9443103" cy="9296401"/>
          </a:xfrm>
          <a:prstGeom prst="rect">
            <a:avLst/>
          </a:prstGeom>
        </p:spPr>
      </p:pic>
      <p:sp>
        <p:nvSpPr>
          <p:cNvPr id="148" name="Las llaves del reino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Las llaves del reino</a:t>
            </a:r>
          </a:p>
          <a:p>
            <a:pPr defTabSz="520065">
              <a:defRPr sz="7056"/>
            </a:pPr>
            <a:r>
              <a:t>The Keys to the Kingdom</a:t>
            </a:r>
          </a:p>
        </p:txBody>
      </p:sp>
      <p:sp>
        <p:nvSpPr>
          <p:cNvPr id="149" name="Hechos 2:29-41"/>
          <p:cNvSpPr txBox="1"/>
          <p:nvPr/>
        </p:nvSpPr>
        <p:spPr>
          <a:xfrm>
            <a:off x="2110302" y="4904384"/>
            <a:ext cx="939379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Hechos 2:29-41</a:t>
            </a:r>
          </a:p>
        </p:txBody>
      </p:sp>
      <p:sp>
        <p:nvSpPr>
          <p:cNvPr id="150" name="Acts 29:29-41"/>
          <p:cNvSpPr txBox="1"/>
          <p:nvPr/>
        </p:nvSpPr>
        <p:spPr>
          <a:xfrm>
            <a:off x="2110302" y="8714384"/>
            <a:ext cx="939379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5900"/>
              </a:spcBef>
              <a:defRPr b="0" sz="4800"/>
            </a:lvl1pPr>
          </a:lstStyle>
          <a:p>
            <a:pPr/>
            <a:r>
              <a:t>Acts 29:29-41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