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69" r:id="rId2"/>
    <p:sldId id="274" r:id="rId3"/>
    <p:sldId id="275" r:id="rId4"/>
    <p:sldId id="271" r:id="rId5"/>
    <p:sldId id="270" r:id="rId6"/>
    <p:sldId id="272" r:id="rId7"/>
    <p:sldId id="273"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1410" y="90"/>
      </p:cViewPr>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t>7/23/2023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t>‹#›</a:t>
            </a:fld>
            <a:endParaRPr lang="en-US"/>
          </a:p>
        </p:txBody>
      </p:sp>
    </p:spTree>
    <p:extLst>
      <p:ext uri="{BB962C8B-B14F-4D97-AF65-F5344CB8AC3E}">
        <p14:creationId xmlns:p14="http://schemas.microsoft.com/office/powerpoint/2010/main"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t>7/23/2023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t>‹#›</a:t>
            </a:fld>
            <a:endParaRPr lang="en-US"/>
          </a:p>
        </p:txBody>
      </p:sp>
    </p:spTree>
    <p:extLst>
      <p:ext uri="{BB962C8B-B14F-4D97-AF65-F5344CB8AC3E}">
        <p14:creationId xmlns:p14="http://schemas.microsoft.com/office/powerpoint/2010/main"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F9C73D9D-BEC1-4A36-A912-403F7B61D841}" type="datetime1">
              <a:rPr lang="en-US" smtClean="0"/>
              <a:t>7/23/2023</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25994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D7670-55F0-4C01-BDA5-393F3358D0D1}" type="datetime1">
              <a:rPr lang="en-US" smtClean="0"/>
              <a:t>7/23/2023</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47525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F570A4-2E99-4A4B-A2AC-4D556C089130}" type="datetime1">
              <a:rPr lang="en-US" smtClean="0"/>
              <a:t>7/23/2023</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92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0575F1-C798-4463-ADA9-541C94461F29}" type="datetime1">
              <a:rPr lang="en-US" smtClean="0"/>
              <a:t>7/23/2023</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04277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E126DD13-DF4B-4719-A326-B4861EB71C66}" type="datetime1">
              <a:rPr lang="en-US" smtClean="0"/>
              <a:t>7/23/2023</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2233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1DC53-4A94-4E7C-8BA7-C3E988DA2C17}" type="datetime1">
              <a:rPr lang="en-US" smtClean="0"/>
              <a:t>7/23/2023</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3170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79912A-DA7D-4888-BF1A-FFA8B711273B}" type="datetime1">
              <a:rPr lang="en-US" smtClean="0"/>
              <a:t>7/23/2023</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F66FA-4CB5-42BA-9ECC-EDEC67A1D389}" type="datetime1">
              <a:rPr lang="en-US" smtClean="0"/>
              <a:t>7/23/2023</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0559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67B65-FBBA-46B4-B227-600DAFCC8EF0}" type="datetime1">
              <a:rPr lang="en-US" smtClean="0"/>
              <a:t>7/23/2023</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8205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15529-BE6B-4FAF-92A8-E67316B287FA}" type="datetime1">
              <a:rPr lang="en-US" smtClean="0"/>
              <a:t>7/23/2023</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113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7DF48A-15DE-4D33-B881-E4E92245926D}" type="datetime1">
              <a:rPr lang="en-US" smtClean="0"/>
              <a:t>7/23/2023</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49434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889459B6-5D04-429A-B7FB-48F7063307D2}" type="datetime1">
              <a:rPr lang="en-US" smtClean="0"/>
              <a:pPr/>
              <a:t>7/23/2023</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6400"/>
            <a:ext cx="9144000" cy="2387600"/>
          </a:xfrm>
        </p:spPr>
        <p:txBody>
          <a:bodyPr>
            <a:normAutofit fontScale="90000"/>
          </a:bodyPr>
          <a:lstStyle/>
          <a:p>
            <a:r>
              <a:rPr lang="en-US" sz="8800" dirty="0">
                <a:solidFill>
                  <a:schemeClr val="accent3">
                    <a:lumMod val="40000"/>
                    <a:lumOff val="60000"/>
                  </a:schemeClr>
                </a:solidFill>
                <a:effectLst>
                  <a:outerShdw blurRad="38100" dist="38100" dir="2700000" algn="tl">
                    <a:srgbClr val="000000">
                      <a:alpha val="43137"/>
                    </a:srgbClr>
                  </a:outerShdw>
                </a:effectLst>
                <a:latin typeface="Georgia Pro" panose="02040502050405020303" pitchFamily="18" charset="0"/>
                <a:cs typeface="MoolBoran" panose="020B0604020202020204" pitchFamily="34" charset="0"/>
              </a:rPr>
              <a:t>Fruit of the Spirit:</a:t>
            </a:r>
            <a:br>
              <a:rPr lang="en-US" sz="8800" dirty="0">
                <a:solidFill>
                  <a:schemeClr val="accent3">
                    <a:lumMod val="40000"/>
                    <a:lumOff val="60000"/>
                  </a:schemeClr>
                </a:solidFill>
                <a:effectLst>
                  <a:outerShdw blurRad="38100" dist="38100" dir="2700000" algn="tl">
                    <a:srgbClr val="000000">
                      <a:alpha val="43137"/>
                    </a:srgbClr>
                  </a:outerShdw>
                </a:effectLst>
                <a:latin typeface="Georgia Pro" panose="02040502050405020303" pitchFamily="18" charset="0"/>
                <a:cs typeface="MoolBoran" panose="020B0604020202020204" pitchFamily="34" charset="0"/>
              </a:rPr>
            </a:br>
            <a:r>
              <a:rPr lang="en-US" sz="8800" dirty="0">
                <a:solidFill>
                  <a:schemeClr val="accent3">
                    <a:lumMod val="40000"/>
                    <a:lumOff val="60000"/>
                  </a:schemeClr>
                </a:solidFill>
                <a:effectLst>
                  <a:outerShdw blurRad="38100" dist="38100" dir="2700000" algn="tl">
                    <a:srgbClr val="000000">
                      <a:alpha val="43137"/>
                    </a:srgbClr>
                  </a:outerShdw>
                </a:effectLst>
                <a:latin typeface="Georgia Pro" panose="02040502050405020303" pitchFamily="18" charset="0"/>
                <a:cs typeface="MoolBoran" panose="020B0604020202020204" pitchFamily="34" charset="0"/>
              </a:rPr>
              <a:t>Peace </a:t>
            </a:r>
          </a:p>
        </p:txBody>
      </p:sp>
      <p:sp>
        <p:nvSpPr>
          <p:cNvPr id="3" name="Subtitle 2"/>
          <p:cNvSpPr>
            <a:spLocks noGrp="1"/>
          </p:cNvSpPr>
          <p:nvPr>
            <p:ph type="subTitle" idx="1"/>
          </p:nvPr>
        </p:nvSpPr>
        <p:spPr/>
        <p:txBody>
          <a:bodyPr>
            <a:normAutofit/>
          </a:bodyPr>
          <a:lstStyle/>
          <a:p>
            <a:r>
              <a:rPr lang="en-US" sz="3600" u="sng" dirty="0">
                <a:solidFill>
                  <a:schemeClr val="accent5">
                    <a:lumMod val="60000"/>
                    <a:lumOff val="40000"/>
                  </a:schemeClr>
                </a:solidFill>
              </a:rPr>
              <a:t>Matthew 5:9</a:t>
            </a:r>
          </a:p>
        </p:txBody>
      </p:sp>
    </p:spTree>
    <p:extLst>
      <p:ext uri="{BB962C8B-B14F-4D97-AF65-F5344CB8AC3E}">
        <p14:creationId xmlns:p14="http://schemas.microsoft.com/office/powerpoint/2010/main" val="20425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560" y="203200"/>
            <a:ext cx="11409680" cy="6654800"/>
          </a:xfrm>
        </p:spPr>
        <p:txBody>
          <a:bodyPr>
            <a:normAutofit/>
          </a:bodyPr>
          <a:lstStyle/>
          <a:p>
            <a:pPr algn="l"/>
            <a:r>
              <a:rPr lang="en-US" sz="3600" b="1" dirty="0"/>
              <a:t>Strive</a:t>
            </a:r>
            <a:r>
              <a:rPr lang="en-US" sz="3600" dirty="0"/>
              <a:t> for peace with everyone, and for the holiness without which no one will see the Lord.</a:t>
            </a:r>
          </a:p>
          <a:p>
            <a:pPr algn="l"/>
            <a:r>
              <a:rPr lang="en-US" sz="3600" u="sng" dirty="0">
                <a:solidFill>
                  <a:schemeClr val="accent5">
                    <a:lumMod val="60000"/>
                    <a:lumOff val="40000"/>
                  </a:schemeClr>
                </a:solidFill>
              </a:rPr>
              <a:t>Hebrews 12:14</a:t>
            </a:r>
          </a:p>
          <a:p>
            <a:pPr algn="l"/>
            <a:endParaRPr lang="en-US" sz="3600" u="sng" dirty="0"/>
          </a:p>
          <a:p>
            <a:pPr algn="l"/>
            <a:r>
              <a:rPr lang="en-US" sz="3600" dirty="0"/>
              <a:t>If possible, so far </a:t>
            </a:r>
            <a:r>
              <a:rPr lang="en-US" sz="3600" b="1" dirty="0"/>
              <a:t>as it depends on you</a:t>
            </a:r>
            <a:r>
              <a:rPr lang="en-US" sz="3600" dirty="0"/>
              <a:t>, live peaceably with all.</a:t>
            </a:r>
          </a:p>
          <a:p>
            <a:pPr algn="l"/>
            <a:r>
              <a:rPr lang="en-US" sz="3600" u="sng" dirty="0">
                <a:solidFill>
                  <a:schemeClr val="accent5">
                    <a:lumMod val="60000"/>
                    <a:lumOff val="40000"/>
                  </a:schemeClr>
                </a:solidFill>
              </a:rPr>
              <a:t>Romans 12:18</a:t>
            </a:r>
          </a:p>
          <a:p>
            <a:pPr algn="l"/>
            <a:endParaRPr lang="en-US" sz="3600" u="sng" dirty="0"/>
          </a:p>
        </p:txBody>
      </p:sp>
    </p:spTree>
    <p:extLst>
      <p:ext uri="{BB962C8B-B14F-4D97-AF65-F5344CB8AC3E}">
        <p14:creationId xmlns:p14="http://schemas.microsoft.com/office/powerpoint/2010/main" val="400174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560" y="243840"/>
            <a:ext cx="11409680" cy="6614160"/>
          </a:xfrm>
        </p:spPr>
        <p:txBody>
          <a:bodyPr>
            <a:normAutofit/>
          </a:bodyPr>
          <a:lstStyle/>
          <a:p>
            <a:pPr algn="l"/>
            <a:r>
              <a:rPr lang="en-US" sz="3600" dirty="0"/>
              <a:t>For “Whoever desires to love life and see good days, let him keep his tongue from evil and his lips from speaking deceit; let him turn away from evil and do good; let him </a:t>
            </a:r>
            <a:r>
              <a:rPr lang="en-US" sz="3600" b="1" dirty="0"/>
              <a:t>seek peace and pursue it</a:t>
            </a:r>
            <a:r>
              <a:rPr lang="en-US" sz="3600" dirty="0"/>
              <a:t>.</a:t>
            </a:r>
          </a:p>
          <a:p>
            <a:pPr algn="l"/>
            <a:r>
              <a:rPr lang="en-US" sz="3600" u="sng" dirty="0">
                <a:solidFill>
                  <a:schemeClr val="accent5">
                    <a:lumMod val="60000"/>
                    <a:lumOff val="40000"/>
                  </a:schemeClr>
                </a:solidFill>
              </a:rPr>
              <a:t>1 Peter 3:11</a:t>
            </a:r>
          </a:p>
          <a:p>
            <a:pPr algn="l"/>
            <a:endParaRPr lang="en-US" sz="3600" u="sng" dirty="0"/>
          </a:p>
          <a:p>
            <a:pPr algn="l"/>
            <a:r>
              <a:rPr lang="en-US" sz="4000" b="1" dirty="0"/>
              <a:t>Christ pursued peace </a:t>
            </a:r>
          </a:p>
          <a:p>
            <a:pPr algn="l"/>
            <a:r>
              <a:rPr lang="en-US" sz="4000" b="1" dirty="0"/>
              <a:t>for us </a:t>
            </a:r>
            <a:r>
              <a:rPr lang="en-US" sz="3600" dirty="0">
                <a:solidFill>
                  <a:schemeClr val="accent5">
                    <a:lumMod val="60000"/>
                    <a:lumOff val="40000"/>
                  </a:schemeClr>
                </a:solidFill>
              </a:rPr>
              <a:t>(</a:t>
            </a:r>
            <a:r>
              <a:rPr lang="en-US" sz="3600" u="sng" dirty="0">
                <a:solidFill>
                  <a:schemeClr val="accent5">
                    <a:lumMod val="60000"/>
                    <a:lumOff val="40000"/>
                  </a:schemeClr>
                </a:solidFill>
              </a:rPr>
              <a:t>Ephesians 2:14-17</a:t>
            </a:r>
            <a:r>
              <a:rPr lang="en-US" sz="3600" dirty="0">
                <a:solidFill>
                  <a:schemeClr val="accent5">
                    <a:lumMod val="60000"/>
                    <a:lumOff val="40000"/>
                  </a:schemeClr>
                </a:solidFill>
              </a:rPr>
              <a:t>)</a:t>
            </a:r>
            <a:endParaRPr lang="en-US" sz="3600" b="1" dirty="0">
              <a:solidFill>
                <a:schemeClr val="accent5">
                  <a:lumMod val="60000"/>
                  <a:lumOff val="40000"/>
                </a:schemeClr>
              </a:solidFill>
            </a:endParaRPr>
          </a:p>
        </p:txBody>
      </p:sp>
    </p:spTree>
    <p:extLst>
      <p:ext uri="{BB962C8B-B14F-4D97-AF65-F5344CB8AC3E}">
        <p14:creationId xmlns:p14="http://schemas.microsoft.com/office/powerpoint/2010/main" val="24380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A2B2C5-2EAD-4BE3-AC72-AB1A52D04779}"/>
              </a:ext>
            </a:extLst>
          </p:cNvPr>
          <p:cNvPicPr>
            <a:picLocks noChangeAspect="1"/>
          </p:cNvPicPr>
          <p:nvPr/>
        </p:nvPicPr>
        <p:blipFill>
          <a:blip r:embed="rId2">
            <a:duotone>
              <a:prstClr val="black"/>
              <a:schemeClr val="accent5">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FBC8249-5D92-429F-BD59-7D296AB12F20}"/>
              </a:ext>
            </a:extLst>
          </p:cNvPr>
          <p:cNvSpPr>
            <a:spLocks noGrp="1"/>
          </p:cNvSpPr>
          <p:nvPr>
            <p:ph type="title"/>
          </p:nvPr>
        </p:nvSpPr>
        <p:spPr>
          <a:xfrm>
            <a:off x="838200" y="18255"/>
            <a:ext cx="10515600" cy="1126333"/>
          </a:xfrm>
        </p:spPr>
        <p:txBody>
          <a:bodyPr>
            <a:normAutofit/>
          </a:bodyPr>
          <a:lstStyle/>
          <a:p>
            <a:pPr algn="ctr"/>
            <a:r>
              <a:rPr lang="en-US" sz="5400" b="1" u="sng" dirty="0">
                <a:solidFill>
                  <a:schemeClr val="accent2">
                    <a:lumMod val="75000"/>
                  </a:schemeClr>
                </a:solidFill>
                <a:effectLst>
                  <a:outerShdw blurRad="38100" dist="38100" dir="2700000" algn="tl">
                    <a:srgbClr val="000000">
                      <a:alpha val="43137"/>
                    </a:srgbClr>
                  </a:outerShdw>
                </a:effectLst>
                <a:latin typeface="Georgia Pro" panose="02040502050405020303" pitchFamily="18" charset="0"/>
              </a:rPr>
              <a:t>Disturbing The Peace</a:t>
            </a:r>
          </a:p>
        </p:txBody>
      </p:sp>
      <p:sp>
        <p:nvSpPr>
          <p:cNvPr id="3" name="Content Placeholder 2">
            <a:extLst>
              <a:ext uri="{FF2B5EF4-FFF2-40B4-BE49-F238E27FC236}">
                <a16:creationId xmlns:a16="http://schemas.microsoft.com/office/drawing/2014/main" id="{122C634B-40F1-4483-BD1C-A1A8908E3F1B}"/>
              </a:ext>
            </a:extLst>
          </p:cNvPr>
          <p:cNvSpPr>
            <a:spLocks noGrp="1"/>
          </p:cNvSpPr>
          <p:nvPr>
            <p:ph idx="1"/>
          </p:nvPr>
        </p:nvSpPr>
        <p:spPr>
          <a:xfrm>
            <a:off x="0" y="1311509"/>
            <a:ext cx="5078026" cy="713389"/>
          </a:xfrm>
        </p:spPr>
        <p:txBody>
          <a:bodyPr>
            <a:noAutofit/>
          </a:bodyPr>
          <a:lstStyle/>
          <a:p>
            <a:pPr marL="0" indent="0">
              <a:buNone/>
            </a:pPr>
            <a:r>
              <a:rPr lang="en-US" sz="3600" b="1" dirty="0">
                <a:solidFill>
                  <a:schemeClr val="accent2"/>
                </a:solidFill>
                <a:latin typeface="Georgia Pro" panose="02040502050405020303" pitchFamily="18" charset="0"/>
              </a:rPr>
              <a:t>Worries &amp; Anxieties, </a:t>
            </a:r>
          </a:p>
        </p:txBody>
      </p:sp>
      <p:sp>
        <p:nvSpPr>
          <p:cNvPr id="6" name="TextBox 5">
            <a:extLst>
              <a:ext uri="{FF2B5EF4-FFF2-40B4-BE49-F238E27FC236}">
                <a16:creationId xmlns:a16="http://schemas.microsoft.com/office/drawing/2014/main" id="{604243A6-8022-409A-BDBE-02D5FB6E5D06}"/>
              </a:ext>
            </a:extLst>
          </p:cNvPr>
          <p:cNvSpPr txBox="1"/>
          <p:nvPr/>
        </p:nvSpPr>
        <p:spPr>
          <a:xfrm>
            <a:off x="5008116" y="1311509"/>
            <a:ext cx="2623202" cy="646331"/>
          </a:xfrm>
          <a:prstGeom prst="rect">
            <a:avLst/>
          </a:prstGeom>
          <a:noFill/>
          <a:ln>
            <a:noFill/>
          </a:ln>
        </p:spPr>
        <p:txBody>
          <a:bodyPr wrap="square" rtlCol="0" anchor="ctr" anchorCtr="1">
            <a:spAutoFit/>
          </a:bodyPr>
          <a:lstStyle/>
          <a:p>
            <a:r>
              <a:rPr lang="en-US" sz="3600" b="1" dirty="0">
                <a:solidFill>
                  <a:schemeClr val="accent2"/>
                </a:solidFill>
                <a:latin typeface="Georgia Pro" panose="02040502050405020303" pitchFamily="18" charset="0"/>
              </a:rPr>
              <a:t>Carnality,</a:t>
            </a:r>
          </a:p>
        </p:txBody>
      </p:sp>
      <p:sp>
        <p:nvSpPr>
          <p:cNvPr id="7" name="TextBox 6">
            <a:extLst>
              <a:ext uri="{FF2B5EF4-FFF2-40B4-BE49-F238E27FC236}">
                <a16:creationId xmlns:a16="http://schemas.microsoft.com/office/drawing/2014/main" id="{B28DB780-1832-4953-886C-DCB3B0E78BB7}"/>
              </a:ext>
            </a:extLst>
          </p:cNvPr>
          <p:cNvSpPr txBox="1"/>
          <p:nvPr/>
        </p:nvSpPr>
        <p:spPr>
          <a:xfrm>
            <a:off x="7530150" y="1311509"/>
            <a:ext cx="4763019" cy="646331"/>
          </a:xfrm>
          <a:prstGeom prst="rect">
            <a:avLst/>
          </a:prstGeom>
          <a:noFill/>
          <a:ln>
            <a:noFill/>
          </a:ln>
        </p:spPr>
        <p:txBody>
          <a:bodyPr wrap="square" rtlCol="0" anchor="ctr" anchorCtr="1">
            <a:spAutoFit/>
          </a:bodyPr>
          <a:lstStyle/>
          <a:p>
            <a:r>
              <a:rPr lang="en-US" sz="3600" b="1" dirty="0">
                <a:solidFill>
                  <a:schemeClr val="accent2"/>
                </a:solidFill>
                <a:latin typeface="Georgia Pro" panose="02040502050405020303" pitchFamily="18" charset="0"/>
              </a:rPr>
              <a:t>Stress of Hardship</a:t>
            </a:r>
          </a:p>
        </p:txBody>
      </p:sp>
    </p:spTree>
    <p:extLst>
      <p:ext uri="{BB962C8B-B14F-4D97-AF65-F5344CB8AC3E}">
        <p14:creationId xmlns:p14="http://schemas.microsoft.com/office/powerpoint/2010/main" val="1631533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8255"/>
            <a:ext cx="10515600" cy="1325563"/>
          </a:xfrm>
          <a:effectLst>
            <a:glow rad="228600">
              <a:schemeClr val="accent6">
                <a:satMod val="175000"/>
                <a:alpha val="40000"/>
              </a:schemeClr>
            </a:glow>
          </a:effectLst>
        </p:spPr>
        <p:txBody>
          <a:bodyPr>
            <a:normAutofit/>
          </a:bodyPr>
          <a:lstStyle/>
          <a:p>
            <a:pPr algn="ctr"/>
            <a:r>
              <a:rPr lang="en-US" sz="5400" b="1" dirty="0">
                <a:solidFill>
                  <a:schemeClr val="accent3">
                    <a:lumMod val="40000"/>
                    <a:lumOff val="60000"/>
                  </a:schemeClr>
                </a:solidFill>
                <a:latin typeface="Georgia Pro" panose="02040502050405020303" pitchFamily="18" charset="0"/>
              </a:rPr>
              <a:t>Living Peacefully</a:t>
            </a:r>
          </a:p>
        </p:txBody>
      </p:sp>
      <p:sp>
        <p:nvSpPr>
          <p:cNvPr id="14" name="Content Placeholder 13"/>
          <p:cNvSpPr>
            <a:spLocks noGrp="1"/>
          </p:cNvSpPr>
          <p:nvPr>
            <p:ph idx="1"/>
          </p:nvPr>
        </p:nvSpPr>
        <p:spPr>
          <a:xfrm>
            <a:off x="838200" y="1343818"/>
            <a:ext cx="10515600" cy="4351338"/>
          </a:xfrm>
        </p:spPr>
        <p:txBody>
          <a:bodyPr>
            <a:normAutofit/>
          </a:bodyPr>
          <a:lstStyle/>
          <a:p>
            <a:pPr marL="0" lvl="0" indent="0" algn="ctr">
              <a:buNone/>
            </a:pPr>
            <a:r>
              <a:rPr lang="en-US" sz="3600" b="1" dirty="0">
                <a:solidFill>
                  <a:schemeClr val="accent5">
                    <a:lumMod val="60000"/>
                    <a:lumOff val="40000"/>
                  </a:schemeClr>
                </a:solidFill>
                <a:latin typeface="Cambria Math" panose="02040503050406030204" pitchFamily="18" charset="0"/>
                <a:ea typeface="Cambria Math" panose="02040503050406030204" pitchFamily="18" charset="0"/>
              </a:rPr>
              <a:t>Trusting God’s will for me </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r>
              <a:rPr lang="en-US" sz="3600" u="sng" dirty="0">
                <a:solidFill>
                  <a:schemeClr val="accent5">
                    <a:lumMod val="60000"/>
                    <a:lumOff val="40000"/>
                  </a:schemeClr>
                </a:solidFill>
                <a:latin typeface="Cambria Math" panose="02040503050406030204" pitchFamily="18" charset="0"/>
                <a:ea typeface="Cambria Math" panose="02040503050406030204" pitchFamily="18" charset="0"/>
              </a:rPr>
              <a:t>Job 13:15</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p>
          <a:p>
            <a:pPr marL="0" lvl="0" indent="0" algn="ctr">
              <a:buNone/>
            </a:pPr>
            <a:endParaRPr lang="en-US" sz="3600" b="1" dirty="0">
              <a:solidFill>
                <a:schemeClr val="accent5">
                  <a:lumMod val="60000"/>
                  <a:lumOff val="40000"/>
                </a:schemeClr>
              </a:solidFill>
              <a:latin typeface="Cambria Math" panose="02040503050406030204" pitchFamily="18" charset="0"/>
              <a:ea typeface="Cambria Math" panose="02040503050406030204" pitchFamily="18" charset="0"/>
            </a:endParaRPr>
          </a:p>
          <a:p>
            <a:pPr marL="0" lvl="0" indent="0">
              <a:buNone/>
            </a:pPr>
            <a:r>
              <a:rPr lang="en-US" sz="3200" b="1" i="1" dirty="0">
                <a:solidFill>
                  <a:schemeClr val="tx2">
                    <a:lumMod val="90000"/>
                  </a:schemeClr>
                </a:solidFill>
                <a:latin typeface="Cambria Math" panose="02040503050406030204" pitchFamily="18" charset="0"/>
                <a:ea typeface="Cambria Math" panose="02040503050406030204" pitchFamily="18" charset="0"/>
              </a:rPr>
              <a:t>“At my first defense no one stood with me, but all forsook me. May it not be charged against them. But the Lord stood with me and strengthened me, so that the message might be preached fully through me, and that all the Gentiles might hear. Also I was delivered out of the mouth of the lion.”</a:t>
            </a:r>
          </a:p>
          <a:p>
            <a:pPr marL="0" lvl="0" indent="0">
              <a:buNone/>
            </a:pPr>
            <a:r>
              <a:rPr lang="en-US" sz="3200" b="1" u="sng" dirty="0">
                <a:solidFill>
                  <a:schemeClr val="tx2">
                    <a:lumMod val="90000"/>
                  </a:schemeClr>
                </a:solidFill>
                <a:latin typeface="Cambria Math" panose="02040503050406030204" pitchFamily="18" charset="0"/>
                <a:ea typeface="Cambria Math" panose="02040503050406030204" pitchFamily="18" charset="0"/>
              </a:rPr>
              <a:t>2 Timothy 4:16-17</a:t>
            </a:r>
          </a:p>
        </p:txBody>
      </p:sp>
    </p:spTree>
    <p:extLst>
      <p:ext uri="{BB962C8B-B14F-4D97-AF65-F5344CB8AC3E}">
        <p14:creationId xmlns:p14="http://schemas.microsoft.com/office/powerpoint/2010/main" val="3034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1000"/>
                                        <p:tgtEl>
                                          <p:spTgt spid="14">
                                            <p:txEl>
                                              <p:pRg st="3" end="3"/>
                                            </p:txEl>
                                          </p:spTgt>
                                        </p:tgtEl>
                                      </p:cBhvr>
                                    </p:animEffect>
                                    <p:anim calcmode="lin" valueType="num">
                                      <p:cBhvr>
                                        <p:cTn id="1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8255"/>
            <a:ext cx="10515600" cy="1325563"/>
          </a:xfrm>
          <a:effectLst>
            <a:glow rad="228600">
              <a:schemeClr val="accent6">
                <a:satMod val="175000"/>
                <a:alpha val="40000"/>
              </a:schemeClr>
            </a:glow>
          </a:effectLst>
        </p:spPr>
        <p:txBody>
          <a:bodyPr>
            <a:normAutofit/>
          </a:bodyPr>
          <a:lstStyle/>
          <a:p>
            <a:pPr algn="ctr"/>
            <a:r>
              <a:rPr lang="en-US" sz="5400" b="1" dirty="0">
                <a:solidFill>
                  <a:schemeClr val="accent3">
                    <a:lumMod val="40000"/>
                    <a:lumOff val="60000"/>
                  </a:schemeClr>
                </a:solidFill>
                <a:latin typeface="Georgia Pro" panose="02040502050405020303" pitchFamily="18" charset="0"/>
              </a:rPr>
              <a:t>Living Peacefully</a:t>
            </a:r>
          </a:p>
        </p:txBody>
      </p:sp>
      <p:sp>
        <p:nvSpPr>
          <p:cNvPr id="14" name="Content Placeholder 13"/>
          <p:cNvSpPr>
            <a:spLocks noGrp="1"/>
          </p:cNvSpPr>
          <p:nvPr>
            <p:ph idx="1"/>
          </p:nvPr>
        </p:nvSpPr>
        <p:spPr>
          <a:xfrm>
            <a:off x="838200" y="1343818"/>
            <a:ext cx="10515600" cy="4351338"/>
          </a:xfrm>
        </p:spPr>
        <p:txBody>
          <a:bodyPr>
            <a:normAutofit/>
          </a:bodyPr>
          <a:lstStyle/>
          <a:p>
            <a:pPr marL="0" lvl="0" indent="0" algn="ctr">
              <a:buNone/>
            </a:pPr>
            <a:r>
              <a:rPr lang="en-US" sz="3600" b="1" dirty="0">
                <a:solidFill>
                  <a:schemeClr val="accent5">
                    <a:lumMod val="60000"/>
                    <a:lumOff val="40000"/>
                  </a:schemeClr>
                </a:solidFill>
                <a:latin typeface="Cambria Math" panose="02040503050406030204" pitchFamily="18" charset="0"/>
                <a:ea typeface="Cambria Math" panose="02040503050406030204" pitchFamily="18" charset="0"/>
              </a:rPr>
              <a:t>Trusting God as my provider </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r>
              <a:rPr lang="en-US" sz="3600" u="sng" dirty="0">
                <a:solidFill>
                  <a:schemeClr val="accent5">
                    <a:lumMod val="60000"/>
                    <a:lumOff val="40000"/>
                  </a:schemeClr>
                </a:solidFill>
                <a:latin typeface="Cambria Math" panose="02040503050406030204" pitchFamily="18" charset="0"/>
                <a:ea typeface="Cambria Math" panose="02040503050406030204" pitchFamily="18" charset="0"/>
              </a:rPr>
              <a:t>Romans 8:32</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p>
          <a:p>
            <a:pPr marL="0" lvl="0" indent="0" algn="ctr">
              <a:buNone/>
            </a:pPr>
            <a:endParaRPr lang="en-US" sz="3600" b="1" dirty="0">
              <a:solidFill>
                <a:schemeClr val="accent5">
                  <a:lumMod val="60000"/>
                  <a:lumOff val="40000"/>
                </a:schemeClr>
              </a:solidFill>
              <a:latin typeface="Cambria Math" panose="02040503050406030204" pitchFamily="18" charset="0"/>
              <a:ea typeface="Cambria Math" panose="02040503050406030204" pitchFamily="18" charset="0"/>
            </a:endParaRPr>
          </a:p>
          <a:p>
            <a:pPr marL="0" lvl="0" indent="0">
              <a:buNone/>
            </a:pPr>
            <a:r>
              <a:rPr lang="en-US" sz="3200" b="1" i="1" dirty="0">
                <a:solidFill>
                  <a:schemeClr val="tx2">
                    <a:lumMod val="90000"/>
                  </a:schemeClr>
                </a:solidFill>
                <a:latin typeface="Cambria Math" panose="02040503050406030204" pitchFamily="18" charset="0"/>
                <a:ea typeface="Cambria Math" panose="02040503050406030204" pitchFamily="18" charset="0"/>
              </a:rPr>
              <a:t>“And my God shall supply all your need according to His riches in glory by Christ Jesus”</a:t>
            </a:r>
          </a:p>
          <a:p>
            <a:pPr marL="0" lvl="0" indent="0">
              <a:buNone/>
            </a:pPr>
            <a:r>
              <a:rPr lang="en-US" sz="3200" b="1" u="sng" dirty="0">
                <a:solidFill>
                  <a:schemeClr val="tx2">
                    <a:lumMod val="90000"/>
                  </a:schemeClr>
                </a:solidFill>
                <a:latin typeface="Cambria Math" panose="02040503050406030204" pitchFamily="18" charset="0"/>
                <a:ea typeface="Cambria Math" panose="02040503050406030204" pitchFamily="18" charset="0"/>
              </a:rPr>
              <a:t>Philippians 4:19</a:t>
            </a:r>
          </a:p>
        </p:txBody>
      </p:sp>
    </p:spTree>
    <p:extLst>
      <p:ext uri="{BB962C8B-B14F-4D97-AF65-F5344CB8AC3E}">
        <p14:creationId xmlns:p14="http://schemas.microsoft.com/office/powerpoint/2010/main" val="218229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1000"/>
                                        <p:tgtEl>
                                          <p:spTgt spid="14">
                                            <p:txEl>
                                              <p:pRg st="3" end="3"/>
                                            </p:txEl>
                                          </p:spTgt>
                                        </p:tgtEl>
                                      </p:cBhvr>
                                    </p:animEffect>
                                    <p:anim calcmode="lin" valueType="num">
                                      <p:cBhvr>
                                        <p:cTn id="1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8255"/>
            <a:ext cx="10515600" cy="1325563"/>
          </a:xfrm>
          <a:effectLst>
            <a:glow rad="228600">
              <a:schemeClr val="accent6">
                <a:satMod val="175000"/>
                <a:alpha val="40000"/>
              </a:schemeClr>
            </a:glow>
          </a:effectLst>
        </p:spPr>
        <p:txBody>
          <a:bodyPr>
            <a:normAutofit/>
          </a:bodyPr>
          <a:lstStyle/>
          <a:p>
            <a:pPr algn="ctr"/>
            <a:r>
              <a:rPr lang="en-US" sz="5400" b="1" dirty="0">
                <a:solidFill>
                  <a:schemeClr val="accent3">
                    <a:lumMod val="40000"/>
                    <a:lumOff val="60000"/>
                  </a:schemeClr>
                </a:solidFill>
                <a:latin typeface="Georgia Pro" panose="02040502050405020303" pitchFamily="18" charset="0"/>
              </a:rPr>
              <a:t>Living Peacefully</a:t>
            </a:r>
          </a:p>
        </p:txBody>
      </p:sp>
      <p:sp>
        <p:nvSpPr>
          <p:cNvPr id="14" name="Content Placeholder 13"/>
          <p:cNvSpPr>
            <a:spLocks noGrp="1"/>
          </p:cNvSpPr>
          <p:nvPr>
            <p:ph idx="1"/>
          </p:nvPr>
        </p:nvSpPr>
        <p:spPr>
          <a:xfrm>
            <a:off x="838200" y="1343818"/>
            <a:ext cx="10515600" cy="4351338"/>
          </a:xfrm>
        </p:spPr>
        <p:txBody>
          <a:bodyPr>
            <a:normAutofit/>
          </a:bodyPr>
          <a:lstStyle/>
          <a:p>
            <a:pPr marL="0" lvl="0" indent="0" algn="ctr">
              <a:buNone/>
            </a:pPr>
            <a:r>
              <a:rPr lang="en-US" sz="3600" b="1" dirty="0">
                <a:solidFill>
                  <a:schemeClr val="accent5">
                    <a:lumMod val="60000"/>
                    <a:lumOff val="40000"/>
                  </a:schemeClr>
                </a:solidFill>
                <a:latin typeface="Cambria Math" panose="02040503050406030204" pitchFamily="18" charset="0"/>
                <a:ea typeface="Cambria Math" panose="02040503050406030204" pitchFamily="18" charset="0"/>
              </a:rPr>
              <a:t>Trusting God to be my fulfillment </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r>
              <a:rPr lang="en-US" sz="3600" u="sng" dirty="0">
                <a:solidFill>
                  <a:schemeClr val="accent5">
                    <a:lumMod val="60000"/>
                    <a:lumOff val="40000"/>
                  </a:schemeClr>
                </a:solidFill>
                <a:latin typeface="Cambria Math" panose="02040503050406030204" pitchFamily="18" charset="0"/>
                <a:ea typeface="Cambria Math" panose="02040503050406030204" pitchFamily="18" charset="0"/>
              </a:rPr>
              <a:t>John 4:34</a:t>
            </a:r>
            <a:r>
              <a:rPr lang="en-US" sz="3600" dirty="0">
                <a:solidFill>
                  <a:schemeClr val="accent5">
                    <a:lumMod val="60000"/>
                    <a:lumOff val="40000"/>
                  </a:schemeClr>
                </a:solidFill>
                <a:latin typeface="Cambria Math" panose="02040503050406030204" pitchFamily="18" charset="0"/>
                <a:ea typeface="Cambria Math" panose="02040503050406030204" pitchFamily="18" charset="0"/>
              </a:rPr>
              <a:t>)</a:t>
            </a:r>
          </a:p>
          <a:p>
            <a:pPr marL="0" lvl="0" indent="0" algn="ctr">
              <a:buNone/>
            </a:pPr>
            <a:endParaRPr lang="en-US" sz="3600" b="1" dirty="0">
              <a:solidFill>
                <a:schemeClr val="accent5">
                  <a:lumMod val="60000"/>
                  <a:lumOff val="40000"/>
                </a:schemeClr>
              </a:solidFill>
              <a:latin typeface="Cambria Math" panose="02040503050406030204" pitchFamily="18" charset="0"/>
              <a:ea typeface="Cambria Math" panose="02040503050406030204" pitchFamily="18" charset="0"/>
            </a:endParaRPr>
          </a:p>
          <a:p>
            <a:pPr marL="0" lvl="0" indent="0">
              <a:buNone/>
            </a:pPr>
            <a:r>
              <a:rPr lang="en-US" sz="3200" b="1" i="1" dirty="0">
                <a:solidFill>
                  <a:schemeClr val="tx2">
                    <a:lumMod val="90000"/>
                  </a:schemeClr>
                </a:solidFill>
                <a:latin typeface="Cambria Math" panose="02040503050406030204" pitchFamily="18" charset="0"/>
                <a:ea typeface="Cambria Math" panose="02040503050406030204" pitchFamily="18" charset="0"/>
              </a:rPr>
              <a:t>“yet for us there is one God, the Father, of whom are all things, and we for Him; and one Lord Jesus Christ, through whom are all things, and through whom we live.”</a:t>
            </a:r>
          </a:p>
          <a:p>
            <a:pPr marL="0" lvl="0" indent="0">
              <a:buNone/>
            </a:pPr>
            <a:r>
              <a:rPr lang="en-US" sz="3200" b="1" u="sng" dirty="0">
                <a:solidFill>
                  <a:schemeClr val="tx2">
                    <a:lumMod val="90000"/>
                  </a:schemeClr>
                </a:solidFill>
                <a:latin typeface="Cambria Math" panose="02040503050406030204" pitchFamily="18" charset="0"/>
                <a:ea typeface="Cambria Math" panose="02040503050406030204" pitchFamily="18" charset="0"/>
              </a:rPr>
              <a:t>1 Corinthians 8:6</a:t>
            </a:r>
          </a:p>
        </p:txBody>
      </p:sp>
    </p:spTree>
    <p:extLst>
      <p:ext uri="{BB962C8B-B14F-4D97-AF65-F5344CB8AC3E}">
        <p14:creationId xmlns:p14="http://schemas.microsoft.com/office/powerpoint/2010/main" val="39143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1000"/>
                                        <p:tgtEl>
                                          <p:spTgt spid="14">
                                            <p:txEl>
                                              <p:pRg st="3" end="3"/>
                                            </p:txEl>
                                          </p:spTgt>
                                        </p:tgtEl>
                                      </p:cBhvr>
                                    </p:animEffect>
                                    <p:anim calcmode="lin" valueType="num">
                                      <p:cBhvr>
                                        <p:cTn id="1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8255"/>
            <a:ext cx="10515600" cy="1325563"/>
          </a:xfrm>
          <a:effectLst>
            <a:glow rad="228600">
              <a:schemeClr val="accent6">
                <a:satMod val="175000"/>
                <a:alpha val="40000"/>
              </a:schemeClr>
            </a:glow>
          </a:effectLst>
        </p:spPr>
        <p:txBody>
          <a:bodyPr>
            <a:normAutofit fontScale="90000"/>
          </a:bodyPr>
          <a:lstStyle/>
          <a:p>
            <a:pPr algn="ctr"/>
            <a:r>
              <a:rPr lang="en-US" sz="5400" b="1" dirty="0">
                <a:solidFill>
                  <a:schemeClr val="accent3">
                    <a:lumMod val="40000"/>
                    <a:lumOff val="60000"/>
                  </a:schemeClr>
                </a:solidFill>
                <a:latin typeface="Georgia Pro" panose="02040502050405020303" pitchFamily="18" charset="0"/>
              </a:rPr>
              <a:t>Will I be at peace when He returns?</a:t>
            </a:r>
          </a:p>
        </p:txBody>
      </p:sp>
      <p:sp>
        <p:nvSpPr>
          <p:cNvPr id="14" name="Content Placeholder 13"/>
          <p:cNvSpPr>
            <a:spLocks noGrp="1"/>
          </p:cNvSpPr>
          <p:nvPr>
            <p:ph idx="1"/>
          </p:nvPr>
        </p:nvSpPr>
        <p:spPr>
          <a:xfrm>
            <a:off x="838200" y="1788160"/>
            <a:ext cx="10515600" cy="3906996"/>
          </a:xfrm>
        </p:spPr>
        <p:txBody>
          <a:bodyPr>
            <a:normAutofit/>
          </a:bodyPr>
          <a:lstStyle/>
          <a:p>
            <a:pPr marL="0" lvl="0" indent="0" algn="ctr">
              <a:buNone/>
            </a:pPr>
            <a:r>
              <a:rPr lang="en-US" sz="3600" b="1" u="sng" dirty="0">
                <a:solidFill>
                  <a:schemeClr val="accent5">
                    <a:lumMod val="60000"/>
                    <a:lumOff val="40000"/>
                  </a:schemeClr>
                </a:solidFill>
                <a:latin typeface="Cambria Math" panose="02040503050406030204" pitchFamily="18" charset="0"/>
                <a:ea typeface="Cambria Math" panose="02040503050406030204" pitchFamily="18" charset="0"/>
              </a:rPr>
              <a:t>2 Peter 3:10-14</a:t>
            </a:r>
          </a:p>
          <a:p>
            <a:pPr marL="0" lvl="0" indent="0">
              <a:buNone/>
            </a:pPr>
            <a:endParaRPr lang="en-US" sz="3200" b="1" u="sng" dirty="0">
              <a:solidFill>
                <a:schemeClr val="tx2">
                  <a:lumMod val="90000"/>
                </a:schemeClr>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79302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sland design templat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sland design slides.potx" id="{5D7C5807-6DD8-49ED-901B-9094A9BD792B}" vid="{EDDDA1B0-F8E2-4B33-B027-7D47A75ECBBC}"/>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Island design slides</Template>
  <TotalTime>135</TotalTime>
  <Words>295</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 Math</vt:lpstr>
      <vt:lpstr>Georgia Pro</vt:lpstr>
      <vt:lpstr>Island design template</vt:lpstr>
      <vt:lpstr>Fruit of the Spirit: Peace </vt:lpstr>
      <vt:lpstr>PowerPoint Presentation</vt:lpstr>
      <vt:lpstr>PowerPoint Presentation</vt:lpstr>
      <vt:lpstr>Disturbing The Peace</vt:lpstr>
      <vt:lpstr>Living Peacefully</vt:lpstr>
      <vt:lpstr>Living Peacefully</vt:lpstr>
      <vt:lpstr>Living Peacefully</vt:lpstr>
      <vt:lpstr>Will I be at peace when He returns?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Peacefully</dc:title>
  <dc:creator>Benjamin Munoz</dc:creator>
  <cp:lastModifiedBy>hueytownchurch</cp:lastModifiedBy>
  <cp:revision>6</cp:revision>
  <dcterms:created xsi:type="dcterms:W3CDTF">2021-01-03T13:58:49Z</dcterms:created>
  <dcterms:modified xsi:type="dcterms:W3CDTF">2023-07-23T15:22:28Z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