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D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9BFB-3667-0252-88CF-325218A61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14E16D-6F33-DF31-D0BD-D545C5F95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AEA4-D9A6-4036-886E-BC5032F2B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798DA-24C7-4890-6075-FEBCA0DB1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4CEAC-8E60-A5C9-8E4E-05C0F21A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6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E36B-0C8F-250D-EFE5-D6F0E3B5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6E6A17-B76D-77BE-8C86-A70AA142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CEFDF-3343-562D-DC37-2A2325106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A34B6-071D-6ED9-4080-5E299765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125AB-575F-759B-048B-D029DFFF6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5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9821E-560C-0993-7C17-DA66A147A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78293-DBF2-FCDF-1847-CFFB666A8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6F2D-9E88-751E-3310-6E4C14F7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57E3A-D8CC-D24A-7464-C3CB115C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51DF9-5726-0F51-5475-8609EAD0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3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AFEBA-F843-666C-B0B1-68A29AF7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29566-A210-1F18-2EE7-459A0A87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3EF7E-5D20-D1E1-8A04-8D365A727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D0E08-69A1-FC8E-DA97-472D18D6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E306A-CC4B-594B-CBA7-B2DD1415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1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07B1-FA9E-42DD-ED9D-A4185945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5096C-0B5E-8705-FCDA-4EFF3B1BD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F7A9-F33A-6259-91AB-F1184C6C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14099-6835-3CD3-8961-8029C91E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51C9E-433F-40AE-C50F-36B6575D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2D67D-D323-5E86-2CFC-88CFF70D4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427FF-1E0D-C502-4650-B5AEB16DD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09B50-C8E3-46D8-D2DB-046C0E114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A3CEB-7F18-D9BE-B4CA-30DFFAE3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25622-A127-5CDB-41DF-4E2F868FA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7716A-7AE7-4292-5A76-936844AD9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2ACBE-1DDD-DAB9-1B46-F2C09A430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1E3AA-463B-0E64-D54D-17F6FBF57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14A1C-B9BC-FB9C-0092-62946994C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2062B-0B69-F991-71B7-62D152551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C1CBA-9520-7289-9FA2-95BDD63EB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5F682C-F706-AF62-3979-AD90ABAB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212CF0-47B0-B2CA-5C53-56242764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165D71-57A0-69EA-4D80-A5ED33FA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41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ACCB-79B3-6D8E-CD97-0C4BB063E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780C9-9E15-9E88-778E-CF0E526F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A179B9-E292-688C-1DD1-5E47046B7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9ADD7-3B30-F52A-4AE1-4298695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B65F36-D1FA-21A4-C27F-32A052F1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CAEEA6-42E2-72F3-2C86-A87E64CB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F351B-A7DB-A67D-2FEA-A7A362FC8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3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A68A-7714-C4C2-1871-4730D242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D003-B735-87F0-BFB2-68804D1EA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08E32-F6B2-5CD2-E825-9138F9AF9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2D81A-F17F-A825-0866-8E97DD81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F9C864-3323-B5E7-9CD6-3047EB28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3913F-FEDB-EE1F-1D32-A398525F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8D08-88A7-C7E8-C3BF-449D8521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59A453-6F08-D64C-648B-C08E62EEA9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4F9F2-3DB8-C019-52B9-BE1C7CFE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F89E6C-9498-E4B6-498B-CFD805C2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75734-2B19-3D01-6670-D16F12B3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3C4BD-2E48-82A8-2B27-B51C6BB8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9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3A1047-9730-69D0-2355-611BDBA3F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36D3F-74A9-972D-0690-D37F3A138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3E82B-A0A0-D9EA-3902-FE37243C54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FDDBD5-048D-4D87-84DD-1F2D8750C653}" type="datetimeFigureOut">
              <a:rPr lang="en-US" smtClean="0"/>
              <a:t>3/31/2024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14B3-471C-A5E9-D4A1-6E0B57221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FC823-64EF-57DD-017C-75CC08175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0E918-0244-4342-9C0A-2959FDC1E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1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F1A0F8-BA65-750B-7724-93066CD323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84" t="9926" r="9417" b="9333"/>
          <a:stretch/>
        </p:blipFill>
        <p:spPr>
          <a:xfrm>
            <a:off x="1158240" y="1320800"/>
            <a:ext cx="9875520" cy="5537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97F978-F0EF-488C-A8A3-22646A05D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63040"/>
          </a:xfrm>
        </p:spPr>
        <p:txBody>
          <a:bodyPr/>
          <a:lstStyle/>
          <a:p>
            <a:r>
              <a:rPr lang="en-US" b="1" dirty="0">
                <a:solidFill>
                  <a:srgbClr val="FCED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The Importance of the Resurrection</a:t>
            </a:r>
          </a:p>
        </p:txBody>
      </p:sp>
    </p:spTree>
    <p:extLst>
      <p:ext uri="{BB962C8B-B14F-4D97-AF65-F5344CB8AC3E}">
        <p14:creationId xmlns:p14="http://schemas.microsoft.com/office/powerpoint/2010/main" val="280393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550"/>
            <a:ext cx="12192000" cy="7162800"/>
          </a:xfrm>
          <a:custGeom>
            <a:avLst/>
            <a:gdLst/>
            <a:ahLst/>
            <a:cxnLst/>
            <a:rect l="l" t="t" r="r" b="b"/>
            <a:pathLst>
              <a:path w="18288000" h="10744200">
                <a:moveTo>
                  <a:pt x="0" y="0"/>
                </a:moveTo>
                <a:lnTo>
                  <a:pt x="18288000" y="0"/>
                </a:lnTo>
                <a:lnTo>
                  <a:pt x="18288000" y="10744200"/>
                </a:lnTo>
                <a:lnTo>
                  <a:pt x="0" y="1074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843702" y="1207315"/>
            <a:ext cx="10242064" cy="4964885"/>
            <a:chOff x="0" y="0"/>
            <a:chExt cx="4046247" cy="1961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46248" cy="1961436"/>
            </a:xfrm>
            <a:custGeom>
              <a:avLst/>
              <a:gdLst/>
              <a:ahLst/>
              <a:cxnLst/>
              <a:rect l="l" t="t" r="r" b="b"/>
              <a:pathLst>
                <a:path w="4046248" h="1961436">
                  <a:moveTo>
                    <a:pt x="0" y="0"/>
                  </a:moveTo>
                  <a:lnTo>
                    <a:pt x="4046248" y="0"/>
                  </a:lnTo>
                  <a:lnTo>
                    <a:pt x="4046248" y="1961436"/>
                  </a:lnTo>
                  <a:lnTo>
                    <a:pt x="0" y="1961436"/>
                  </a:lnTo>
                  <a:close/>
                </a:path>
              </a:pathLst>
            </a:custGeom>
            <a:solidFill>
              <a:srgbClr val="DDC194">
                <a:alpha val="64706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4046247" cy="20471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633329" lvl="1" indent="-316664">
                <a:lnSpc>
                  <a:spcPts val="4106"/>
                </a:lnSpc>
                <a:buFont typeface="Arial"/>
                <a:buChar char="•"/>
              </a:pPr>
              <a:r>
                <a:rPr lang="en-US" sz="3600" b="1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 Bold"/>
                </a:rPr>
                <a:t>Jesus died for our sins, was buried and rose again the third day</a:t>
              </a:r>
              <a:r>
                <a:rPr lang="en-US" sz="3600" b="1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 </a:t>
              </a:r>
              <a:r>
                <a:rPr lang="en-US" sz="3600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(</a:t>
              </a:r>
              <a:r>
                <a:rPr lang="en-US" sz="3600" u="sng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v3-4</a:t>
              </a:r>
              <a:r>
                <a:rPr lang="en-US" sz="3600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)</a:t>
              </a:r>
            </a:p>
            <a:p>
              <a:pPr marL="633329" lvl="1" indent="-316664">
                <a:lnSpc>
                  <a:spcPts val="4106"/>
                </a:lnSpc>
                <a:buFont typeface="Arial"/>
                <a:buChar char="•"/>
              </a:pPr>
              <a:endParaRPr lang="en-US" sz="3600" dirty="0">
                <a:solidFill>
                  <a:srgbClr val="060401">
                    <a:alpha val="6470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"/>
              </a:endParaRPr>
            </a:p>
            <a:p>
              <a:pPr marL="633329" lvl="1" indent="-316664">
                <a:lnSpc>
                  <a:spcPts val="4106"/>
                </a:lnSpc>
                <a:buFont typeface="Arial"/>
                <a:buChar char="•"/>
              </a:pPr>
              <a:r>
                <a:rPr lang="en-US" sz="3600" b="1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 Bold"/>
                </a:rPr>
                <a:t>Many witnesses attest to this fact</a:t>
              </a:r>
              <a:r>
                <a:rPr lang="en-US" sz="3600" b="1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 </a:t>
              </a:r>
              <a:r>
                <a:rPr lang="en-US" sz="3600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(</a:t>
              </a:r>
              <a:r>
                <a:rPr lang="en-US" sz="3600" u="sng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v5-8</a:t>
              </a:r>
              <a:r>
                <a:rPr lang="en-US" sz="3600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) </a:t>
              </a:r>
            </a:p>
            <a:p>
              <a:pPr marL="633329" lvl="1" indent="-316664">
                <a:lnSpc>
                  <a:spcPts val="4106"/>
                </a:lnSpc>
                <a:buFont typeface="Arial"/>
                <a:buChar char="•"/>
              </a:pPr>
              <a:endParaRPr lang="en-US" sz="3600" dirty="0">
                <a:solidFill>
                  <a:srgbClr val="060401">
                    <a:alpha val="64706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va Sans"/>
              </a:endParaRPr>
            </a:p>
            <a:p>
              <a:pPr marL="633329" lvl="1" indent="-316664">
                <a:lnSpc>
                  <a:spcPts val="4106"/>
                </a:lnSpc>
                <a:buFont typeface="Arial"/>
                <a:buChar char="•"/>
              </a:pPr>
              <a:r>
                <a:rPr lang="en-US" sz="3600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 </a:t>
              </a:r>
              <a:r>
                <a:rPr lang="en-US" sz="3600" b="1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 Bold"/>
                </a:rPr>
                <a:t>This is what the Corinthians had believed </a:t>
              </a:r>
              <a:r>
                <a:rPr lang="en-US" sz="3600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(</a:t>
              </a:r>
              <a:r>
                <a:rPr lang="en-US" sz="3600" u="sng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v11</a:t>
              </a:r>
              <a:r>
                <a:rPr lang="en-US" sz="3600" dirty="0">
                  <a:solidFill>
                    <a:srgbClr val="060401">
                      <a:alpha val="64706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/>
                </a:rPr>
                <a:t>)</a:t>
              </a:r>
            </a:p>
            <a:p>
              <a:pPr algn="ctr">
                <a:lnSpc>
                  <a:spcPts val="4946"/>
                </a:lnSpc>
                <a:spcBef>
                  <a:spcPct val="0"/>
                </a:spcBef>
              </a:pPr>
              <a:endParaRPr lang="en-US" sz="2933" dirty="0">
                <a:solidFill>
                  <a:srgbClr val="060401">
                    <a:alpha val="64706"/>
                  </a:srgbClr>
                </a:solidFill>
                <a:latin typeface="Canva Sa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69850"/>
            <a:ext cx="1219200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The Fundamentals of the Gospel (</a:t>
            </a:r>
            <a:r>
              <a:rPr lang="en-US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15:1-11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550"/>
            <a:ext cx="12192000" cy="7162800"/>
          </a:xfrm>
          <a:custGeom>
            <a:avLst/>
            <a:gdLst/>
            <a:ahLst/>
            <a:cxnLst/>
            <a:rect l="l" t="t" r="r" b="b"/>
            <a:pathLst>
              <a:path w="18288000" h="10744200">
                <a:moveTo>
                  <a:pt x="0" y="0"/>
                </a:moveTo>
                <a:lnTo>
                  <a:pt x="18288000" y="0"/>
                </a:lnTo>
                <a:lnTo>
                  <a:pt x="18288000" y="10744200"/>
                </a:lnTo>
                <a:lnTo>
                  <a:pt x="0" y="1074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843702" y="1207315"/>
            <a:ext cx="10242064" cy="4964885"/>
            <a:chOff x="0" y="0"/>
            <a:chExt cx="4046247" cy="1961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46248" cy="1961436"/>
            </a:xfrm>
            <a:custGeom>
              <a:avLst/>
              <a:gdLst/>
              <a:ahLst/>
              <a:cxnLst/>
              <a:rect l="l" t="t" r="r" b="b"/>
              <a:pathLst>
                <a:path w="4046248" h="1961436">
                  <a:moveTo>
                    <a:pt x="0" y="0"/>
                  </a:moveTo>
                  <a:lnTo>
                    <a:pt x="4046248" y="0"/>
                  </a:lnTo>
                  <a:lnTo>
                    <a:pt x="4046248" y="1961436"/>
                  </a:lnTo>
                  <a:lnTo>
                    <a:pt x="0" y="1961436"/>
                  </a:lnTo>
                  <a:close/>
                </a:path>
              </a:pathLst>
            </a:custGeom>
            <a:solidFill>
              <a:srgbClr val="DDC194">
                <a:alpha val="64706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4046247" cy="20471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946"/>
                </a:lnSpc>
                <a:spcBef>
                  <a:spcPct val="0"/>
                </a:spcBef>
              </a:pPr>
              <a:endParaRPr lang="en-US" sz="2933" dirty="0">
                <a:solidFill>
                  <a:srgbClr val="060401">
                    <a:alpha val="64706"/>
                  </a:srgbClr>
                </a:solidFill>
                <a:latin typeface="Canva Sa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69850"/>
            <a:ext cx="1219200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If There Is No Resurrection (</a:t>
            </a:r>
            <a:r>
              <a:rPr lang="en-US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15:12-19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8438F-DD1A-9D32-1C8D-923E4F0352B9}"/>
              </a:ext>
            </a:extLst>
          </p:cNvPr>
          <p:cNvSpPr txBox="1"/>
          <p:nvPr/>
        </p:nvSpPr>
        <p:spPr>
          <a:xfrm>
            <a:off x="843702" y="1427599"/>
            <a:ext cx="1024206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is not risen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the gospel is meaningless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is worthless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Witnesses are liars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v15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v29-32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men are still in their sins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Christians who have died have perished eternally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of all men most pitiable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v19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8139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550"/>
            <a:ext cx="12192000" cy="7162800"/>
          </a:xfrm>
          <a:custGeom>
            <a:avLst/>
            <a:gdLst/>
            <a:ahLst/>
            <a:cxnLst/>
            <a:rect l="l" t="t" r="r" b="b"/>
            <a:pathLst>
              <a:path w="18288000" h="10744200">
                <a:moveTo>
                  <a:pt x="0" y="0"/>
                </a:moveTo>
                <a:lnTo>
                  <a:pt x="18288000" y="0"/>
                </a:lnTo>
                <a:lnTo>
                  <a:pt x="18288000" y="10744200"/>
                </a:lnTo>
                <a:lnTo>
                  <a:pt x="0" y="1074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843702" y="1207315"/>
            <a:ext cx="10242064" cy="4964885"/>
            <a:chOff x="0" y="0"/>
            <a:chExt cx="4046247" cy="19614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46248" cy="1961436"/>
            </a:xfrm>
            <a:custGeom>
              <a:avLst/>
              <a:gdLst/>
              <a:ahLst/>
              <a:cxnLst/>
              <a:rect l="l" t="t" r="r" b="b"/>
              <a:pathLst>
                <a:path w="4046248" h="1961436">
                  <a:moveTo>
                    <a:pt x="0" y="0"/>
                  </a:moveTo>
                  <a:lnTo>
                    <a:pt x="4046248" y="0"/>
                  </a:lnTo>
                  <a:lnTo>
                    <a:pt x="4046248" y="1961436"/>
                  </a:lnTo>
                  <a:lnTo>
                    <a:pt x="0" y="1961436"/>
                  </a:lnTo>
                  <a:close/>
                </a:path>
              </a:pathLst>
            </a:custGeom>
            <a:solidFill>
              <a:srgbClr val="DDC194">
                <a:alpha val="64706"/>
              </a:srgbClr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4046247" cy="204716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4946"/>
                </a:lnSpc>
                <a:spcBef>
                  <a:spcPct val="0"/>
                </a:spcBef>
              </a:pPr>
              <a:endParaRPr lang="en-US" sz="2933" dirty="0">
                <a:solidFill>
                  <a:srgbClr val="060401">
                    <a:alpha val="64706"/>
                  </a:srgbClr>
                </a:solidFill>
                <a:latin typeface="Canva San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69850"/>
            <a:ext cx="12192000" cy="602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66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Truths About The Resurrection (</a:t>
            </a:r>
            <a:r>
              <a:rPr lang="en-US" sz="4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15:20-44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World Bold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88438F-DD1A-9D32-1C8D-923E4F0352B9}"/>
              </a:ext>
            </a:extLst>
          </p:cNvPr>
          <p:cNvSpPr txBox="1"/>
          <p:nvPr/>
        </p:nvSpPr>
        <p:spPr>
          <a:xfrm>
            <a:off x="843702" y="1207315"/>
            <a:ext cx="1024206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is the first fruits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v20-23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resurrection is a set process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v35-44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-A death is necessary 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v36-37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-Each individual will have an individual body 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-Bodies can be differentiated one from another 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v38-41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-The resurrected body will be different in several important respects (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v42-44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4562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199</Words>
  <Application>Microsoft Office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Canva Sans</vt:lpstr>
      <vt:lpstr>Canva Sans Bold</vt:lpstr>
      <vt:lpstr>Franklin Gothic Demi</vt:lpstr>
      <vt:lpstr>Helvetica World Bold</vt:lpstr>
      <vt:lpstr>Office Theme</vt:lpstr>
      <vt:lpstr>The Importance of the Resurrection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the Resurrection</dc:title>
  <dc:creator>Benjamin Munoz</dc:creator>
  <cp:lastModifiedBy>hueytownchurch</cp:lastModifiedBy>
  <cp:revision>2</cp:revision>
  <dcterms:created xsi:type="dcterms:W3CDTF">2024-03-30T19:56:10Z</dcterms:created>
  <dcterms:modified xsi:type="dcterms:W3CDTF">2024-03-31T15:42:36Z</dcterms:modified>
</cp:coreProperties>
</file>